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63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4" r:id="rId39"/>
    <p:sldId id="362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F799E3"/>
    <a:srgbClr val="90FF21"/>
    <a:srgbClr val="F6A4E6"/>
    <a:srgbClr val="EF0A09"/>
    <a:srgbClr val="B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93801" autoAdjust="0"/>
  </p:normalViewPr>
  <p:slideViewPr>
    <p:cSldViewPr>
      <p:cViewPr varScale="1">
        <p:scale>
          <a:sx n="85" d="100"/>
          <a:sy n="85" d="100"/>
        </p:scale>
        <p:origin x="102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320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A50CBC-8F27-4571-9CF4-87917B3DA01C}" type="datetime1">
              <a:rPr lang="ru-RU" smtClean="0"/>
              <a:t>07.03.2022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E861E8E-D392-497B-BB21-122DD7C27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71763A-5E33-45E3-A8F2-56DFE0C2155C}" type="datetime1">
              <a:rPr lang="ru-RU" noProof="0" smtClean="0"/>
              <a:t>07.03.2022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55D449-B875-4B8D-8E66-224D27E54C9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573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pic>
        <p:nvPicPr>
          <p:cNvPr id="7" name="Рисунок 6" descr="Линия электрокардиограммы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EFEAE4-C28C-4D92-9EE7-D62CEDC101DF}" type="datetime1">
              <a:rPr lang="ru-RU" smtClean="0"/>
              <a:t>07.03.2022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descr="Прямоугольник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5976BF-C51C-4515-9E22-BF2015252BD8}" type="datetime1">
              <a:rPr lang="ru-RU" smtClean="0"/>
              <a:t>07.03.2022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242D3C-8192-478D-9985-D3160EF3F3C3}" type="datetime1">
              <a:rPr lang="ru-RU" smtClean="0"/>
              <a:t>07.03.2022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раздела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descr="Прямоугольник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rtlCol="0" anchor="b">
            <a:normAutofit/>
          </a:bodyPr>
          <a:lstStyle>
            <a:lvl1pPr rtl="0">
              <a:lnSpc>
                <a:spcPct val="80000"/>
              </a:lnSpc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 rtlCol="0"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6D9427-7660-4399-80F6-CD7B8B8E5C35}" type="datetime1">
              <a:rPr lang="ru-RU" smtClean="0"/>
              <a:t>07.03.2022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80393-315E-4AB9-9FE2-63E995E945C8}" type="datetime1">
              <a:rPr lang="ru-RU" smtClean="0"/>
              <a:t>07.03.2022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D32718-8B06-4985-8D7D-9E16F3F044C8}" type="datetime1">
              <a:rPr lang="ru-RU" smtClean="0"/>
              <a:t>07.03.2022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15AB6-67B4-4D7E-9378-C270C29E4245}" type="datetime1">
              <a:rPr lang="ru-RU" smtClean="0"/>
              <a:t>07.03.2022</a:t>
            </a:fld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descr="Прямоугольник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 descr="Прямоугольник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descr="Прямоугольник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 descr="Прямоугольник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требуется добавить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красная полоса" descr="Красная полоса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3FDB9577-6D70-481F-BBF8-A759884E5182}" type="datetime1">
              <a:rPr lang="ru-RU" noProof="0" smtClean="0"/>
              <a:t>07.03.2022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6225" y="2996952"/>
            <a:ext cx="4533671" cy="3177380"/>
          </a:xfrm>
        </p:spPr>
        <p:txBody>
          <a:bodyPr rtlCol="0">
            <a:noAutofit/>
          </a:bodyPr>
          <a:lstStyle/>
          <a:p>
            <a:pPr rtl="0"/>
            <a:r>
              <a:rPr lang="ru-RU" sz="4800" dirty="0"/>
              <a:t>Задачи и технологии </a:t>
            </a:r>
            <a:r>
              <a:rPr lang="ru-RU" sz="4800" dirty="0" err="1"/>
              <a:t>микрофлуидики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26225" y="6093296"/>
            <a:ext cx="4098175" cy="685800"/>
          </a:xfrm>
        </p:spPr>
        <p:txBody>
          <a:bodyPr rtlCol="0"/>
          <a:lstStyle/>
          <a:p>
            <a:pPr rtl="0"/>
            <a:r>
              <a:rPr lang="ru-RU" dirty="0"/>
              <a:t>ТЕМА 3.1.3 - ПРОДОЛЖЕНИЕ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40C61-3CB4-48DE-8014-E5BBCFFE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 разрежения</a:t>
            </a:r>
          </a:p>
        </p:txBody>
      </p:sp>
      <p:pic>
        <p:nvPicPr>
          <p:cNvPr id="3" name="Shape 43">
            <a:extLst>
              <a:ext uri="{FF2B5EF4-FFF2-40B4-BE49-F238E27FC236}">
                <a16:creationId xmlns:a16="http://schemas.microsoft.com/office/drawing/2014/main" id="{4CD5217C-3AED-4826-90A4-5FBC0E7E651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80352" y="1772816"/>
            <a:ext cx="1572895" cy="1469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6A5C8-ABA7-411A-9255-A8DAA66E1F86}"/>
                  </a:ext>
                </a:extLst>
              </p:cNvPr>
              <p:cNvSpPr txBox="1"/>
              <p:nvPr/>
            </p:nvSpPr>
            <p:spPr>
              <a:xfrm>
                <a:off x="523046" y="3467064"/>
                <a:ext cx="926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≈7,0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6A5C8-ABA7-411A-9255-A8DAA66E1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46" y="3467064"/>
                <a:ext cx="926792" cy="276999"/>
              </a:xfrm>
              <a:prstGeom prst="rect">
                <a:avLst/>
              </a:prstGeom>
              <a:blipFill>
                <a:blip r:embed="rId3"/>
                <a:stretch>
                  <a:fillRect l="-5921" r="-5263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8A5D2-2990-4698-94F9-FD768FE9B337}"/>
                  </a:ext>
                </a:extLst>
              </p:cNvPr>
              <p:cNvSpPr txBox="1"/>
              <p:nvPr/>
            </p:nvSpPr>
            <p:spPr>
              <a:xfrm>
                <a:off x="622368" y="4221088"/>
                <a:ext cx="72814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8A5D2-2990-4698-94F9-FD768FE9B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68" y="4221088"/>
                <a:ext cx="728148" cy="4743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5A52F-02D6-44A7-8245-3DCFB3F32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917" y="1509444"/>
            <a:ext cx="6362476" cy="4309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2D2536-E81A-44F9-A311-869B353B7BD3}"/>
              </a:ext>
            </a:extLst>
          </p:cNvPr>
          <p:cNvSpPr txBox="1"/>
          <p:nvPr/>
        </p:nvSpPr>
        <p:spPr>
          <a:xfrm>
            <a:off x="119336" y="5851401"/>
            <a:ext cx="120253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Потоки с высокими числами Кнудсена имеют большую скорость проскальзывания на стенке, а профили скорости потока более плоские.</a:t>
            </a:r>
          </a:p>
          <a:p>
            <a:r>
              <a:rPr lang="ru-RU" dirty="0"/>
              <a:t>Поток недостаточно развит</a:t>
            </a:r>
          </a:p>
        </p:txBody>
      </p:sp>
    </p:spTree>
    <p:extLst>
      <p:ext uri="{BB962C8B-B14F-4D97-AF65-F5344CB8AC3E}">
        <p14:creationId xmlns:p14="http://schemas.microsoft.com/office/powerpoint/2010/main" val="10866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FA7E9-C762-46E6-861F-30869F8D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разрежения на трение скольжения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16847-1F10-4A02-A817-69D5B829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578145"/>
            <a:ext cx="5931101" cy="51806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A943B7-E916-4ED9-91BE-BACA3B1D8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852936"/>
            <a:ext cx="3400900" cy="1914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15710A-CB37-4539-8408-D43BFF61000A}"/>
              </a:ext>
            </a:extLst>
          </p:cNvPr>
          <p:cNvSpPr txBox="1"/>
          <p:nvPr/>
        </p:nvSpPr>
        <p:spPr>
          <a:xfrm>
            <a:off x="6384032" y="53732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Снижение касательных напряжений в результате разрыва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4EA399-77D9-4FD2-A136-828973CCE9F9}"/>
                  </a:ext>
                </a:extLst>
              </p:cNvPr>
              <p:cNvSpPr txBox="1"/>
              <p:nvPr/>
            </p:nvSpPr>
            <p:spPr>
              <a:xfrm>
                <a:off x="8328248" y="1754089"/>
                <a:ext cx="926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≈7,0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4EA399-77D9-4FD2-A136-828973CCE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248" y="1754089"/>
                <a:ext cx="926792" cy="276999"/>
              </a:xfrm>
              <a:prstGeom prst="rect">
                <a:avLst/>
              </a:prstGeom>
              <a:blipFill>
                <a:blip r:embed="rId4"/>
                <a:stretch>
                  <a:fillRect l="-5263" r="-5921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16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B721F-3B74-4CC3-8F61-9FFD8320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разрежения на распределение давления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CAF391-0120-4363-8986-F1F33EE6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18"/>
            <a:ext cx="5609945" cy="5196662"/>
          </a:xfrm>
          <a:prstGeom prst="rect">
            <a:avLst/>
          </a:prstGeom>
        </p:spPr>
      </p:pic>
      <p:pic>
        <p:nvPicPr>
          <p:cNvPr id="5" name="Shape 64">
            <a:extLst>
              <a:ext uri="{FF2B5EF4-FFF2-40B4-BE49-F238E27FC236}">
                <a16:creationId xmlns:a16="http://schemas.microsoft.com/office/drawing/2014/main" id="{68B1F579-7B14-4525-90F3-017F5771AEE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32104" y="2602865"/>
            <a:ext cx="2688590" cy="1652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CCB1E-F66C-4282-9A71-9AE77D6C643B}"/>
              </a:ext>
            </a:extLst>
          </p:cNvPr>
          <p:cNvSpPr txBox="1"/>
          <p:nvPr/>
        </p:nvSpPr>
        <p:spPr>
          <a:xfrm>
            <a:off x="5951984" y="51100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Уменьшенная разница давлений между верхней и нижней поверхностями</a:t>
            </a:r>
          </a:p>
        </p:txBody>
      </p:sp>
    </p:spTree>
    <p:extLst>
      <p:ext uri="{BB962C8B-B14F-4D97-AF65-F5344CB8AC3E}">
        <p14:creationId xmlns:p14="http://schemas.microsoft.com/office/powerpoint/2010/main" val="389800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0FEB6A-66D2-4373-BE5E-41868FDC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 разрежения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A0C0C0-527D-414B-9265-83256006E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083"/>
            <a:ext cx="7464152" cy="5275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76D1E9-160D-480A-9698-DEAC7A0C8029}"/>
              </a:ext>
            </a:extLst>
          </p:cNvPr>
          <p:cNvSpPr txBox="1"/>
          <p:nvPr/>
        </p:nvSpPr>
        <p:spPr>
          <a:xfrm>
            <a:off x="7680176" y="5733256"/>
            <a:ext cx="4511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Падение давления в скользящих потоках меньше, чем в соответствующих случаях без проскальзывания</a:t>
            </a:r>
          </a:p>
        </p:txBody>
      </p:sp>
    </p:spTree>
    <p:extLst>
      <p:ext uri="{BB962C8B-B14F-4D97-AF65-F5344CB8AC3E}">
        <p14:creationId xmlns:p14="http://schemas.microsoft.com/office/powerpoint/2010/main" val="333101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B798FC-D38B-4167-B03D-9E5E6F7F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 сжимаемости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AB554-BC78-474E-8916-21E5E781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556792"/>
            <a:ext cx="9073008" cy="4477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DB67D1-41DC-4647-8110-E1A16B692F36}"/>
              </a:ext>
            </a:extLst>
          </p:cNvPr>
          <p:cNvSpPr txBox="1"/>
          <p:nvPr/>
        </p:nvSpPr>
        <p:spPr>
          <a:xfrm>
            <a:off x="191344" y="6034598"/>
            <a:ext cx="1200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Максимальная скорость приходится на середину канала и практически совпадает с </a:t>
            </a:r>
            <a:r>
              <a:rPr lang="ru-RU" dirty="0" err="1"/>
              <a:t>Ма</a:t>
            </a:r>
            <a:r>
              <a:rPr lang="ru-RU" dirty="0"/>
              <a:t>.</a:t>
            </a:r>
          </a:p>
          <a:p>
            <a:r>
              <a:rPr lang="ru-RU" dirty="0"/>
              <a:t>Температура резко падает в середине канала для случаев с большим числом Маха</a:t>
            </a:r>
          </a:p>
        </p:txBody>
      </p:sp>
    </p:spTree>
    <p:extLst>
      <p:ext uri="{BB962C8B-B14F-4D97-AF65-F5344CB8AC3E}">
        <p14:creationId xmlns:p14="http://schemas.microsoft.com/office/powerpoint/2010/main" val="151341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23B27-EC55-4C5A-B131-0E77EAD6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 сжимаемости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42A31-CFBE-4F53-9AE6-D7E1A517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628800"/>
            <a:ext cx="7011091" cy="51251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DD864B-8E0A-4835-938D-76F18C78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2780928"/>
            <a:ext cx="1981477" cy="2019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C692E-7F8D-4DF6-B4F4-F5C28A88264F}"/>
              </a:ext>
            </a:extLst>
          </p:cNvPr>
          <p:cNvSpPr txBox="1"/>
          <p:nvPr/>
        </p:nvSpPr>
        <p:spPr>
          <a:xfrm>
            <a:off x="7171086" y="5949280"/>
            <a:ext cx="530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Большие вариации плотности для случаев с большим числом Маха</a:t>
            </a:r>
          </a:p>
        </p:txBody>
      </p:sp>
    </p:spTree>
    <p:extLst>
      <p:ext uri="{BB962C8B-B14F-4D97-AF65-F5344CB8AC3E}">
        <p14:creationId xmlns:p14="http://schemas.microsoft.com/office/powerpoint/2010/main" val="8759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5BFCD-3C99-4667-836E-ACBE4033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Сила сопротивления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04B569-C5E3-4385-8449-727F7A4CB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556792"/>
            <a:ext cx="8189822" cy="4402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B9D290-B7A7-4A8B-AFD2-89AA02CD985F}"/>
              </a:ext>
            </a:extLst>
          </p:cNvPr>
          <p:cNvSpPr txBox="1"/>
          <p:nvPr/>
        </p:nvSpPr>
        <p:spPr>
          <a:xfrm>
            <a:off x="119336" y="5959188"/>
            <a:ext cx="6480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1400"/>
              <a:tabLst>
                <a:tab pos="169545" algn="l"/>
              </a:tabLst>
            </a:pPr>
            <a:r>
              <a:rPr lang="fy-NL" sz="1800" u="none" strike="noStrike" spc="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Уменьшение лобового сопротивления за счет </a:t>
            </a:r>
            <a:r>
              <a:rPr lang="ru-RU" sz="1800" u="none" strike="noStrike" spc="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разрежения</a:t>
            </a:r>
            <a:endParaRPr lang="ru-RU" sz="1800" u="none" strike="noStrike" spc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000000"/>
              </a:buClr>
              <a:buSzPts val="1400"/>
              <a:tabLst>
                <a:tab pos="175895" algn="l"/>
              </a:tabLst>
            </a:pPr>
            <a:r>
              <a:rPr lang="fy-NL" sz="1800" u="none" strike="noStrike" spc="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Сопротивление тела Увеличивается с увеличением числа Рейнольдса</a:t>
            </a:r>
            <a:endParaRPr lang="ru-RU" sz="1800" u="none" strike="noStrike" spc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7A494F-00C9-4861-8CA3-0F751B9A732C}"/>
              </a:ext>
            </a:extLst>
          </p:cNvPr>
          <p:cNvSpPr txBox="1"/>
          <p:nvPr/>
        </p:nvSpPr>
        <p:spPr>
          <a:xfrm>
            <a:off x="6240016" y="5934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Вязкие силы составляют примерно 1/2 по величине по сравнению с силами давления и, следовательно, играют ключевую роль при проектировании</a:t>
            </a:r>
          </a:p>
        </p:txBody>
      </p:sp>
    </p:spTree>
    <p:extLst>
      <p:ext uri="{BB962C8B-B14F-4D97-AF65-F5344CB8AC3E}">
        <p14:creationId xmlns:p14="http://schemas.microsoft.com/office/powerpoint/2010/main" val="147936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1C2CE-C654-481F-9148-B7F10B5F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Вязкостное нагревание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CBEE1-B018-4588-B45D-C5D1569E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772816"/>
            <a:ext cx="4839375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E0256E-B148-4874-8327-B1B503045C40}"/>
                  </a:ext>
                </a:extLst>
              </p:cNvPr>
              <p:cNvSpPr txBox="1"/>
              <p:nvPr/>
            </p:nvSpPr>
            <p:spPr>
              <a:xfrm>
                <a:off x="6672064" y="2999331"/>
                <a:ext cx="1428981" cy="859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E0256E-B148-4874-8327-B1B503045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2999331"/>
                <a:ext cx="1428981" cy="859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0B13276-51FB-4772-8B84-474CCFE0C8B0}"/>
              </a:ext>
            </a:extLst>
          </p:cNvPr>
          <p:cNvSpPr txBox="1"/>
          <p:nvPr/>
        </p:nvSpPr>
        <p:spPr>
          <a:xfrm>
            <a:off x="5303912" y="53012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Вязкий нагрев увеличивается с увеличением числа Рейнольдса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168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F4825-54FA-4B55-882D-030F70AC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Законы масштабирования для микрофильтров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CFFA27-981A-4139-A040-78DF7785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8" y="1844824"/>
            <a:ext cx="4947940" cy="499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5CBCD3-B61E-455C-BF00-EBD73F0E14ED}"/>
                  </a:ext>
                </a:extLst>
              </p:cNvPr>
              <p:cNvSpPr txBox="1"/>
              <p:nvPr/>
            </p:nvSpPr>
            <p:spPr>
              <a:xfrm>
                <a:off x="5101766" y="1957727"/>
                <a:ext cx="2921441" cy="627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0.28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73.5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+1.7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5CBCD3-B61E-455C-BF00-EBD73F0E1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766" y="1957727"/>
                <a:ext cx="2921441" cy="627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49E317A-8B94-49BD-A3A4-18384779498C}"/>
              </a:ext>
            </a:extLst>
          </p:cNvPr>
          <p:cNvSpPr txBox="1"/>
          <p:nvPr/>
        </p:nvSpPr>
        <p:spPr>
          <a:xfrm>
            <a:off x="8330704" y="2057494"/>
            <a:ext cx="186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Yang et al., 1999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F7490A-5F3F-4464-ADDA-9725DDDE831F}"/>
                  </a:ext>
                </a:extLst>
              </p:cNvPr>
              <p:cNvSpPr txBox="1"/>
              <p:nvPr/>
            </p:nvSpPr>
            <p:spPr>
              <a:xfrm>
                <a:off x="5107198" y="2767497"/>
                <a:ext cx="325505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3.5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F7490A-5F3F-4464-ADDA-9725DDDE8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198" y="2767497"/>
                <a:ext cx="3255058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9EB7BAD-283C-453E-A7BC-A19C91DC9A76}"/>
              </a:ext>
            </a:extLst>
          </p:cNvPr>
          <p:cNvSpPr txBox="1"/>
          <p:nvPr/>
        </p:nvSpPr>
        <p:spPr>
          <a:xfrm>
            <a:off x="8583706" y="2928215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Yang et al., </a:t>
            </a:r>
            <a:r>
              <a:rPr lang="ru-RU" dirty="0"/>
              <a:t>2001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8DFCA9-BC61-47D9-9F82-5D56D09C93DA}"/>
                  </a:ext>
                </a:extLst>
              </p:cNvPr>
              <p:cNvSpPr txBox="1"/>
              <p:nvPr/>
            </p:nvSpPr>
            <p:spPr>
              <a:xfrm>
                <a:off x="5101766" y="3745119"/>
                <a:ext cx="48222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3.5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0,0577</m:t>
                              </m:r>
                            </m:num>
                            <m:den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0,0577+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8DFCA9-BC61-47D9-9F82-5D56D09C9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766" y="3745119"/>
                <a:ext cx="48222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2DBBB8E-053C-4048-B96C-0F8EA80C428E}"/>
              </a:ext>
            </a:extLst>
          </p:cNvPr>
          <p:cNvSpPr txBox="1"/>
          <p:nvPr/>
        </p:nvSpPr>
        <p:spPr>
          <a:xfrm>
            <a:off x="10420707" y="3915184"/>
            <a:ext cx="183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Mott</a:t>
            </a:r>
            <a:r>
              <a:rPr lang="ru-RU" dirty="0"/>
              <a:t> </a:t>
            </a:r>
            <a:r>
              <a:rPr lang="en-US" dirty="0"/>
              <a:t>at al., 2001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DBFE0E-3926-42C9-BC95-BA3C371B16E8}"/>
                  </a:ext>
                </a:extLst>
              </p:cNvPr>
              <p:cNvSpPr txBox="1"/>
              <p:nvPr/>
            </p:nvSpPr>
            <p:spPr>
              <a:xfrm>
                <a:off x="5101766" y="4779887"/>
                <a:ext cx="28737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=2,833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10.0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+0,22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DBFE0E-3926-42C9-BC95-BA3C371B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766" y="4779887"/>
                <a:ext cx="2873735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657BB90-4C40-4AEF-8345-ED7156AE4E73}"/>
              </a:ext>
            </a:extLst>
          </p:cNvPr>
          <p:cNvSpPr txBox="1"/>
          <p:nvPr/>
        </p:nvSpPr>
        <p:spPr>
          <a:xfrm>
            <a:off x="8231654" y="4893279"/>
            <a:ext cx="256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Ahmed &amp; Beskok, 2002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3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17CA3-49AC-4005-BED8-20A22375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1A265-8A6D-4F34-85D9-D11AC6945C8D}"/>
              </a:ext>
            </a:extLst>
          </p:cNvPr>
          <p:cNvSpPr txBox="1"/>
          <p:nvPr/>
        </p:nvSpPr>
        <p:spPr>
          <a:xfrm>
            <a:off x="1050900" y="2492896"/>
            <a:ext cx="95770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Проскальзывание скорости и скачок температуры увеличиваются с числом </a:t>
            </a:r>
            <a:r>
              <a:rPr lang="ru-RU" dirty="0" err="1"/>
              <a:t>Книдсена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Снижение сопротивления, из-за разрежения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Вязкостное сопротивление может достигать 50% от сопротивления давлению. Не забывайте , что это важный фактор, который следует учитывать при проектировании.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Большое изменение плотности по всей геометрии связано С СЖИМАЕМОСТЬЮ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Вязкое нагревание приводит к значительному нагреванию —</a:t>
            </a:r>
            <a:r>
              <a:rPr lang="en-US" dirty="0"/>
              <a:t>&gt;</a:t>
            </a:r>
            <a:r>
              <a:rPr lang="ru-RU" dirty="0"/>
              <a:t> теплопередаче</a:t>
            </a:r>
          </a:p>
        </p:txBody>
      </p:sp>
    </p:spTree>
    <p:extLst>
      <p:ext uri="{BB962C8B-B14F-4D97-AF65-F5344CB8AC3E}">
        <p14:creationId xmlns:p14="http://schemas.microsoft.com/office/powerpoint/2010/main" val="32383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6D916-BE34-43BB-A9C3-13D55D5C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 газа через короткие каналы </a:t>
            </a:r>
            <a:br>
              <a:rPr lang="ru-RU" dirty="0"/>
            </a:br>
            <a:r>
              <a:rPr lang="ru-RU" dirty="0"/>
              <a:t>и фильтры</a:t>
            </a:r>
          </a:p>
        </p:txBody>
      </p:sp>
    </p:spTree>
    <p:extLst>
      <p:ext uri="{BB962C8B-B14F-4D97-AF65-F5344CB8AC3E}">
        <p14:creationId xmlns:p14="http://schemas.microsoft.com/office/powerpoint/2010/main" val="9360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1E1B7-9518-4679-BC65-C811764A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Внешние потоки</a:t>
            </a:r>
          </a:p>
        </p:txBody>
      </p:sp>
    </p:spTree>
    <p:extLst>
      <p:ext uri="{BB962C8B-B14F-4D97-AF65-F5344CB8AC3E}">
        <p14:creationId xmlns:p14="http://schemas.microsoft.com/office/powerpoint/2010/main" val="17467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F5F81-4909-41C2-B982-5ECAA607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Внешние потоки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9849C6-1D73-4E9A-96EA-66B26758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39" y="1598297"/>
            <a:ext cx="1762371" cy="1066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8605EF-781F-4500-A175-61EF88630946}"/>
              </a:ext>
            </a:extLst>
          </p:cNvPr>
          <p:cNvSpPr txBox="1"/>
          <p:nvPr/>
        </p:nvSpPr>
        <p:spPr>
          <a:xfrm>
            <a:off x="841996" y="2002086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Поток обтекающий цилиндр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32EC50-2A3B-4861-A0B3-270CBF71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50" y="2665246"/>
            <a:ext cx="7906520" cy="3930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958756-03B9-44DA-AD47-1E9767B88D59}"/>
              </a:ext>
            </a:extLst>
          </p:cNvPr>
          <p:cNvSpPr txBox="1"/>
          <p:nvPr/>
        </p:nvSpPr>
        <p:spPr>
          <a:xfrm>
            <a:off x="2366731" y="6520217"/>
            <a:ext cx="3009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Скорость скольжения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8BAA2-89B6-4610-84A7-420042ECD881}"/>
              </a:ext>
            </a:extLst>
          </p:cNvPr>
          <p:cNvSpPr txBox="1"/>
          <p:nvPr/>
        </p:nvSpPr>
        <p:spPr>
          <a:xfrm>
            <a:off x="6672064" y="64889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Напряжение сдвига</a:t>
            </a:r>
          </a:p>
        </p:txBody>
      </p:sp>
    </p:spTree>
    <p:extLst>
      <p:ext uri="{BB962C8B-B14F-4D97-AF65-F5344CB8AC3E}">
        <p14:creationId xmlns:p14="http://schemas.microsoft.com/office/powerpoint/2010/main" val="30393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15E42-8E40-40E6-93EE-3DFA5FC5E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 обтекающий цилиндр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042293-4417-4D0D-B85C-D7BA376C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772816"/>
            <a:ext cx="4305901" cy="3877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26660-E575-42C5-8359-9BA772E65121}"/>
              </a:ext>
            </a:extLst>
          </p:cNvPr>
          <p:cNvSpPr txBox="1"/>
          <p:nvPr/>
        </p:nvSpPr>
        <p:spPr>
          <a:xfrm>
            <a:off x="983432" y="59980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Вязкое нормальное напряжение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57758-D10F-4E08-AD02-0FF3188A163F}"/>
              </a:ext>
            </a:extLst>
          </p:cNvPr>
          <p:cNvSpPr txBox="1"/>
          <p:nvPr/>
        </p:nvSpPr>
        <p:spPr>
          <a:xfrm>
            <a:off x="5159896" y="227687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поверхностях скольжения вязкие нормальные напряжения достигают конечных значений и возрастают пропорционально числу Кнудсена.</a:t>
            </a:r>
          </a:p>
          <a:p>
            <a:endParaRPr lang="ru-RU" dirty="0"/>
          </a:p>
          <a:p>
            <a:r>
              <a:rPr lang="ru-RU" dirty="0"/>
              <a:t>Суммарные нормальные напряжения (вязкие нормальные напряжения и давления) не исчезают при увеличении эффектов разрежения</a:t>
            </a:r>
          </a:p>
        </p:txBody>
      </p:sp>
    </p:spTree>
    <p:extLst>
      <p:ext uri="{BB962C8B-B14F-4D97-AF65-F5344CB8AC3E}">
        <p14:creationId xmlns:p14="http://schemas.microsoft.com/office/powerpoint/2010/main" val="14987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D42C9C-0348-4DDB-BAEC-1F4EA580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Обтекание сферы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2F2CEE-A07A-43F5-BC87-B35DE9615FDB}"/>
                  </a:ext>
                </a:extLst>
              </p:cNvPr>
              <p:cNvSpPr txBox="1"/>
              <p:nvPr/>
            </p:nvSpPr>
            <p:spPr>
              <a:xfrm>
                <a:off x="412648" y="1745232"/>
                <a:ext cx="1312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2F2CEE-A07A-43F5-BC87-B35DE9615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48" y="1745232"/>
                <a:ext cx="1312795" cy="276999"/>
              </a:xfrm>
              <a:prstGeom prst="rect">
                <a:avLst/>
              </a:prstGeom>
              <a:blipFill>
                <a:blip r:embed="rId2"/>
                <a:stretch>
                  <a:fillRect l="-3721" r="-5116" b="-30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D5CAC7-19B4-42ED-9166-B415F30F6D7D}"/>
                  </a:ext>
                </a:extLst>
              </p:cNvPr>
              <p:cNvSpPr txBox="1"/>
              <p:nvPr/>
            </p:nvSpPr>
            <p:spPr>
              <a:xfrm>
                <a:off x="2140840" y="1745232"/>
                <a:ext cx="774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D5CAC7-19B4-42ED-9166-B415F30F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840" y="1745232"/>
                <a:ext cx="774507" cy="276999"/>
              </a:xfrm>
              <a:prstGeom prst="rect">
                <a:avLst/>
              </a:prstGeom>
              <a:blipFill>
                <a:blip r:embed="rId3"/>
                <a:stretch>
                  <a:fillRect l="-6299" r="-7087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7D06FB-FBD0-4246-91D7-008CC41CAF38}"/>
                  </a:ext>
                </a:extLst>
              </p:cNvPr>
              <p:cNvSpPr txBox="1"/>
              <p:nvPr/>
            </p:nvSpPr>
            <p:spPr>
              <a:xfrm>
                <a:off x="3429215" y="1579170"/>
                <a:ext cx="2895857" cy="742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𝑈𝑅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7D06FB-FBD0-4246-91D7-008CC41CA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15" y="1579170"/>
                <a:ext cx="2895857" cy="742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A5F7D8-B9BB-4F59-9238-77BAFB65FDC9}"/>
                  </a:ext>
                </a:extLst>
              </p:cNvPr>
              <p:cNvSpPr txBox="1"/>
              <p:nvPr/>
            </p:nvSpPr>
            <p:spPr>
              <a:xfrm>
                <a:off x="388240" y="2465312"/>
                <a:ext cx="3118290" cy="943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1+4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1+6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A5F7D8-B9BB-4F59-9238-77BAFB65F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40" y="2465312"/>
                <a:ext cx="3118290" cy="943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680525-EE66-4F53-86F3-01DC98436C35}"/>
                  </a:ext>
                </a:extLst>
              </p:cNvPr>
              <p:cNvSpPr txBox="1"/>
              <p:nvPr/>
            </p:nvSpPr>
            <p:spPr>
              <a:xfrm>
                <a:off x="3901996" y="2798479"/>
                <a:ext cx="962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&lt;0.1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680525-EE66-4F53-86F3-01DC98436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96" y="2798479"/>
                <a:ext cx="962571" cy="276999"/>
              </a:xfrm>
              <a:prstGeom prst="rect">
                <a:avLst/>
              </a:prstGeom>
              <a:blipFill>
                <a:blip r:embed="rId6"/>
                <a:stretch>
                  <a:fillRect l="-5063" r="-5696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B9013E8-440B-4A04-9F23-F0B204CE9C32}"/>
              </a:ext>
            </a:extLst>
          </p:cNvPr>
          <p:cNvSpPr txBox="1"/>
          <p:nvPr/>
        </p:nvSpPr>
        <p:spPr>
          <a:xfrm>
            <a:off x="5165176" y="2752312"/>
            <a:ext cx="265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Emerson &amp; Barber, 2002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32219-C59D-4961-800C-15EAFFB6F99A}"/>
              </a:ext>
            </a:extLst>
          </p:cNvPr>
          <p:cNvSpPr txBox="1"/>
          <p:nvPr/>
        </p:nvSpPr>
        <p:spPr>
          <a:xfrm>
            <a:off x="243558" y="36801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Сопротивление трения слоев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54B222-1F88-4CDB-827D-3FD859F15214}"/>
                  </a:ext>
                </a:extLst>
              </p:cNvPr>
              <p:cNvSpPr txBox="1"/>
              <p:nvPr/>
            </p:nvSpPr>
            <p:spPr>
              <a:xfrm>
                <a:off x="381369" y="4182499"/>
                <a:ext cx="3158622" cy="743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1+6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54B222-1F88-4CDB-827D-3FD859F1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69" y="4182499"/>
                <a:ext cx="3158622" cy="7439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38EB45D-28E3-4082-B1F4-387C91AAA0B5}"/>
              </a:ext>
            </a:extLst>
          </p:cNvPr>
          <p:cNvSpPr txBox="1"/>
          <p:nvPr/>
        </p:nvSpPr>
        <p:spPr>
          <a:xfrm>
            <a:off x="263352" y="5085184"/>
            <a:ext cx="792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Сила сопротивления из-за вязкого нормального напряжения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AC6AE9-5385-4B89-8F34-CA75C3FF4E6C}"/>
                  </a:ext>
                </a:extLst>
              </p:cNvPr>
              <p:cNvSpPr txBox="1"/>
              <p:nvPr/>
            </p:nvSpPr>
            <p:spPr>
              <a:xfrm>
                <a:off x="381369" y="5659540"/>
                <a:ext cx="3210944" cy="943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1+6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AC6AE9-5385-4B89-8F34-CA75C3FF4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69" y="5659540"/>
                <a:ext cx="3210944" cy="9433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5E14DC5-6600-486E-A1B8-47F52F9EC1A8}"/>
              </a:ext>
            </a:extLst>
          </p:cNvPr>
          <p:cNvSpPr txBox="1"/>
          <p:nvPr/>
        </p:nvSpPr>
        <p:spPr>
          <a:xfrm>
            <a:off x="7536160" y="5097801"/>
            <a:ext cx="395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Давление или сопротивление формы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06BCBC-D292-4EA0-AA87-6E626D8F6266}"/>
                  </a:ext>
                </a:extLst>
              </p:cNvPr>
              <p:cNvSpPr txBox="1"/>
              <p:nvPr/>
            </p:nvSpPr>
            <p:spPr>
              <a:xfrm>
                <a:off x="7789138" y="5613215"/>
                <a:ext cx="3227294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1+4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1+6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06BCBC-D292-4EA0-AA87-6E626D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138" y="5613215"/>
                <a:ext cx="3227294" cy="9251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91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D05B7-26F0-4D98-AA68-47EC9DD1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Сфера в трубе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F4C12-E141-4FA0-BA06-44C38BFC87FB}"/>
              </a:ext>
            </a:extLst>
          </p:cNvPr>
          <p:cNvSpPr txBox="1"/>
          <p:nvPr/>
        </p:nvSpPr>
        <p:spPr>
          <a:xfrm>
            <a:off x="479376" y="2264798"/>
            <a:ext cx="9073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Поток Стокса, сфера, движущаяся в трубе со скоростью U (Haberman &amp; Sayre, 1958)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F443E2-6EA7-47C8-96A9-A335CDFB53DD}"/>
                  </a:ext>
                </a:extLst>
              </p:cNvPr>
              <p:cNvSpPr txBox="1"/>
              <p:nvPr/>
            </p:nvSpPr>
            <p:spPr>
              <a:xfrm>
                <a:off x="474041" y="2666740"/>
                <a:ext cx="6768007" cy="1051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(1−0,75857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1−2,1050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+2,0865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−1,7068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+0,72603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F443E2-6EA7-47C8-96A9-A335CDFB5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41" y="2666740"/>
                <a:ext cx="6768007" cy="10516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2257191-1788-4F82-B9FA-62D20A8731F8}"/>
              </a:ext>
            </a:extLst>
          </p:cNvPr>
          <p:cNvSpPr txBox="1"/>
          <p:nvPr/>
        </p:nvSpPr>
        <p:spPr>
          <a:xfrm>
            <a:off x="604820" y="4489684"/>
            <a:ext cx="8520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Течение Стокса, Неподвижная сфера в трубе с максимальной скоростью потока 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486F7F-BB78-4D40-8C4D-9D902AF22D65}"/>
                  </a:ext>
                </a:extLst>
              </p:cNvPr>
              <p:cNvSpPr txBox="1"/>
              <p:nvPr/>
            </p:nvSpPr>
            <p:spPr>
              <a:xfrm>
                <a:off x="661657" y="4859869"/>
                <a:ext cx="6580391" cy="1089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−0,20217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1−2,1050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+2,0865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−1,7068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+0,72603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486F7F-BB78-4D40-8C4D-9D902AF22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7" y="4859869"/>
                <a:ext cx="6580391" cy="1089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2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489AB-015C-461B-9F9A-74EDA54C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Сфера в трубе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532C3F-548B-4A5D-8C45-87555B0D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54" y="1700808"/>
            <a:ext cx="10332612" cy="3168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C6A86-05DD-49AF-90FE-F4A363D086F8}"/>
              </a:ext>
            </a:extLst>
          </p:cNvPr>
          <p:cNvSpPr txBox="1"/>
          <p:nvPr/>
        </p:nvSpPr>
        <p:spPr>
          <a:xfrm>
            <a:off x="4727848" y="2060848"/>
            <a:ext cx="63671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H/D=2</a:t>
            </a:r>
          </a:p>
          <a:p>
            <a:r>
              <a:rPr lang="en-US" sz="1000" dirty="0"/>
              <a:t>H/D=5</a:t>
            </a:r>
          </a:p>
          <a:p>
            <a:r>
              <a:rPr lang="en-US" sz="1000" dirty="0"/>
              <a:t>H/D=40</a:t>
            </a:r>
            <a:endParaRPr lang="ru-RU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97476-28EA-4B86-8622-6D4B885DAC53}"/>
              </a:ext>
            </a:extLst>
          </p:cNvPr>
          <p:cNvSpPr txBox="1"/>
          <p:nvPr/>
        </p:nvSpPr>
        <p:spPr>
          <a:xfrm>
            <a:off x="8616280" y="2204864"/>
            <a:ext cx="2016224" cy="677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y-NL" sz="10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Haberman &amp; Sayre Kn=0</a:t>
            </a:r>
          </a:p>
          <a:p>
            <a:endParaRPr lang="fy-NL" sz="800" dirty="0">
              <a:solidFill>
                <a:srgbClr val="000000"/>
              </a:solidFill>
              <a:effectLst/>
              <a:ea typeface="Arial" panose="020B0604020202020204" pitchFamily="34" charset="0"/>
            </a:endParaRPr>
          </a:p>
          <a:p>
            <a:r>
              <a:rPr lang="ru-RU" sz="1000" dirty="0"/>
              <a:t>Численные прогнозы</a:t>
            </a:r>
            <a:r>
              <a:rPr lang="ru-RU" sz="1000" dirty="0">
                <a:solidFill>
                  <a:srgbClr val="000000"/>
                </a:solidFill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Kn=0</a:t>
            </a:r>
          </a:p>
          <a:p>
            <a:r>
              <a:rPr lang="ru-RU" sz="1000" dirty="0"/>
              <a:t>Численные прогнозы</a:t>
            </a:r>
            <a:r>
              <a:rPr lang="en-US" sz="1000" dirty="0">
                <a:solidFill>
                  <a:srgbClr val="000000"/>
                </a:solidFill>
              </a:rPr>
              <a:t> Kn=0.1</a:t>
            </a:r>
            <a:endParaRPr lang="ru-RU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A6B615-4F63-45FD-8545-5F31302A7791}"/>
                  </a:ext>
                </a:extLst>
              </p:cNvPr>
              <p:cNvSpPr txBox="1"/>
              <p:nvPr/>
            </p:nvSpPr>
            <p:spPr>
              <a:xfrm rot="16200000">
                <a:off x="710470" y="2958310"/>
                <a:ext cx="952568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/12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A6B615-4F63-45FD-8545-5F31302A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0470" y="2958310"/>
                <a:ext cx="952568" cy="276999"/>
              </a:xfrm>
              <a:prstGeom prst="rect">
                <a:avLst/>
              </a:prstGeom>
              <a:blipFill>
                <a:blip r:embed="rId3"/>
                <a:stretch>
                  <a:fillRect t="-5063" r="-34043" b="-506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493484-B660-4506-9089-1BC85833A2F7}"/>
                  </a:ext>
                </a:extLst>
              </p:cNvPr>
              <p:cNvSpPr txBox="1"/>
              <p:nvPr/>
            </p:nvSpPr>
            <p:spPr>
              <a:xfrm rot="16200000">
                <a:off x="6118256" y="2981170"/>
                <a:ext cx="952568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/12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493484-B660-4506-9089-1BC85833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18256" y="2981170"/>
                <a:ext cx="952568" cy="276999"/>
              </a:xfrm>
              <a:prstGeom prst="rect">
                <a:avLst/>
              </a:prstGeom>
              <a:blipFill>
                <a:blip r:embed="rId4"/>
                <a:stretch>
                  <a:fillRect t="-5696" r="-31250" b="-443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0A9748B-B2C3-4B96-BB39-B6E2B3DA5D30}"/>
              </a:ext>
            </a:extLst>
          </p:cNvPr>
          <p:cNvSpPr txBox="1"/>
          <p:nvPr/>
        </p:nvSpPr>
        <p:spPr>
          <a:xfrm>
            <a:off x="1316870" y="4891608"/>
            <a:ext cx="4917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Изменение нормированного полного сопротивления в зависимости от Kn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503B5-7027-473E-81DD-D267B73BC2DA}"/>
              </a:ext>
            </a:extLst>
          </p:cNvPr>
          <p:cNvSpPr txBox="1"/>
          <p:nvPr/>
        </p:nvSpPr>
        <p:spPr>
          <a:xfrm>
            <a:off x="6384032" y="4850329"/>
            <a:ext cx="49968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Изменение нормированного полного сопротивления в зависимости от блокировки при Kn=0,1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13750-0097-4494-8F71-666691C60D27}"/>
                  </a:ext>
                </a:extLst>
              </p:cNvPr>
              <p:cNvSpPr txBox="1"/>
              <p:nvPr/>
            </p:nvSpPr>
            <p:spPr>
              <a:xfrm>
                <a:off x="551384" y="5914351"/>
                <a:ext cx="2895857" cy="742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𝑈𝑅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13750-0097-4494-8F71-666691C60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5914351"/>
                <a:ext cx="2895857" cy="742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349112-7CFE-4F48-829F-6B9B47249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096" y="6046792"/>
            <a:ext cx="5039428" cy="609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90627A-3322-4A77-8A1A-4E2AAC99CAA0}"/>
              </a:ext>
            </a:extLst>
          </p:cNvPr>
          <p:cNvSpPr txBox="1"/>
          <p:nvPr/>
        </p:nvSpPr>
        <p:spPr>
          <a:xfrm>
            <a:off x="4655840" y="6166968"/>
            <a:ext cx="223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Монте-Карло:</a:t>
            </a:r>
          </a:p>
        </p:txBody>
      </p:sp>
    </p:spTree>
    <p:extLst>
      <p:ext uri="{BB962C8B-B14F-4D97-AF65-F5344CB8AC3E}">
        <p14:creationId xmlns:p14="http://schemas.microsoft.com/office/powerpoint/2010/main" val="198420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65A430-3CBD-4205-A1A3-53DA8F0D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потоки жидкости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EBC5CA-D088-4C93-AF23-695F703FA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306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5A63D-EF8E-4162-BF77-CF0480B7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Потоки жидкости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43EED-74BA-4CDC-8B4B-6EFEB38EE352}"/>
              </a:ext>
            </a:extLst>
          </p:cNvPr>
          <p:cNvSpPr txBox="1"/>
          <p:nvPr/>
        </p:nvSpPr>
        <p:spPr>
          <a:xfrm>
            <a:off x="839416" y="1772816"/>
            <a:ext cx="91450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Электрокинетический транспорт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электрический двойной слой (</a:t>
            </a:r>
            <a:r>
              <a:rPr lang="en-US" dirty="0"/>
              <a:t>EDL - Electric Double Layer</a:t>
            </a:r>
            <a:r>
              <a:rPr lang="ru-RU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электроосмос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электрофорез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Диэлектрофорез</a:t>
            </a:r>
            <a:r>
              <a:rPr lang="en-US" dirty="0"/>
              <a:t> (</a:t>
            </a:r>
            <a:r>
              <a:rPr lang="ru-RU" dirty="0"/>
              <a:t>переменный ток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37ED8-3B02-45E0-A5AD-3100411C2DE2}"/>
              </a:ext>
            </a:extLst>
          </p:cNvPr>
          <p:cNvSpPr txBox="1"/>
          <p:nvPr/>
        </p:nvSpPr>
        <p:spPr>
          <a:xfrm>
            <a:off x="874108" y="4005064"/>
            <a:ext cx="107665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Изоэлектрическое фокусирование — это миграция заряженных частиц под действием градиентов </a:t>
            </a:r>
            <a:r>
              <a:rPr lang="ru-RU" dirty="0" err="1"/>
              <a:t>pH</a:t>
            </a:r>
            <a:r>
              <a:rPr lang="ru-RU" dirty="0"/>
              <a:t> в место в буфере, где они имеют нулевой суммарный заряд.</a:t>
            </a:r>
            <a:endParaRPr lang="en-US" dirty="0"/>
          </a:p>
          <a:p>
            <a:endParaRPr lang="ru-RU" dirty="0"/>
          </a:p>
          <a:p>
            <a:r>
              <a:rPr lang="ru-RU" dirty="0" err="1"/>
              <a:t>Диктофорекс</a:t>
            </a:r>
            <a:r>
              <a:rPr lang="ru-RU" dirty="0"/>
              <a:t> — это движение поляризующихся частиц, взвешенных в электролите и находящихся в пространственно-неоднородном электрическом поле. Движение частицы создается дипольными моментами, индуцированными частицей и взвешенной жидкостью.</a:t>
            </a:r>
          </a:p>
        </p:txBody>
      </p:sp>
    </p:spTree>
    <p:extLst>
      <p:ext uri="{BB962C8B-B14F-4D97-AF65-F5344CB8AC3E}">
        <p14:creationId xmlns:p14="http://schemas.microsoft.com/office/powerpoint/2010/main" val="26899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77948-F002-4155-A445-438F58C4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Типичные параметры электрокинетических явлений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8">
                <a:extLst>
                  <a:ext uri="{FF2B5EF4-FFF2-40B4-BE49-F238E27FC236}">
                    <a16:creationId xmlns:a16="http://schemas.microsoft.com/office/drawing/2014/main" id="{C8D337D2-7742-47B0-BBD4-5EFF19A81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5985981"/>
                  </p:ext>
                </p:extLst>
              </p:nvPr>
            </p:nvGraphicFramePr>
            <p:xfrm>
              <a:off x="407368" y="1945640"/>
              <a:ext cx="11161240" cy="29667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195862">
                      <a:extLst>
                        <a:ext uri="{9D8B030D-6E8A-4147-A177-3AD203B41FA5}">
                          <a16:colId xmlns:a16="http://schemas.microsoft.com/office/drawing/2014/main" val="2169580313"/>
                        </a:ext>
                      </a:extLst>
                    </a:gridCol>
                    <a:gridCol w="1965378">
                      <a:extLst>
                        <a:ext uri="{9D8B030D-6E8A-4147-A177-3AD203B41FA5}">
                          <a16:colId xmlns:a16="http://schemas.microsoft.com/office/drawing/2014/main" val="29545358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Параметр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Интервал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7516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Типичная толщина канала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lang="ru-RU" dirty="0"/>
                            <a:t>, мкм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0,01</a:t>
                          </a:r>
                          <a:r>
                            <a:rPr lang="en-US" dirty="0"/>
                            <a:t>~300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71072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Концентрация электролита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dirty="0"/>
                            <a:t>, мМоль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10~0,001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2287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Длина Дебая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dirty="0"/>
                            <a:t>, нм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1~100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26988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Зета потенциал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oMath>
                          </a14:m>
                          <a:r>
                            <a:rPr lang="ru-RU" dirty="0"/>
                            <a:t>,мВ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±1 ~ ±100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62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Электрическое поле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oMath>
                          </a14:m>
                          <a:r>
                            <a:rPr lang="ru-RU" dirty="0"/>
                            <a:t>, В/мм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y-NL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 ~ 100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62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Электроосмотическая скорость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ru-RU" dirty="0"/>
                            <a:t>,мм/с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&lt;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514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Число Рейнольдса </a:t>
                          </a:r>
                          <a:r>
                            <a:rPr lang="en-US" dirty="0"/>
                            <a:t>Re,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-4</a:t>
                          </a:r>
                          <a:r>
                            <a:rPr lang="fy-NL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~ 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2736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8">
                <a:extLst>
                  <a:ext uri="{FF2B5EF4-FFF2-40B4-BE49-F238E27FC236}">
                    <a16:creationId xmlns:a16="http://schemas.microsoft.com/office/drawing/2014/main" id="{C8D337D2-7742-47B0-BBD4-5EFF19A81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5985981"/>
                  </p:ext>
                </p:extLst>
              </p:nvPr>
            </p:nvGraphicFramePr>
            <p:xfrm>
              <a:off x="407368" y="1945640"/>
              <a:ext cx="11161240" cy="29667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195862">
                      <a:extLst>
                        <a:ext uri="{9D8B030D-6E8A-4147-A177-3AD203B41FA5}">
                          <a16:colId xmlns:a16="http://schemas.microsoft.com/office/drawing/2014/main" val="2169580313"/>
                        </a:ext>
                      </a:extLst>
                    </a:gridCol>
                    <a:gridCol w="1965378">
                      <a:extLst>
                        <a:ext uri="{9D8B030D-6E8A-4147-A177-3AD203B41FA5}">
                          <a16:colId xmlns:a16="http://schemas.microsoft.com/office/drawing/2014/main" val="29545358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Параметр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Интервал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7516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6" t="-108197" r="-2167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0,01</a:t>
                          </a:r>
                          <a:r>
                            <a:rPr lang="en-US" dirty="0"/>
                            <a:t>~300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71072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6" t="-208197" r="-2167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10~0,001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2287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6" t="-308197" r="-2167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1~100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26988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6" t="-415000" r="-2167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±1 ~ ±100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62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6" t="-506557" r="-2167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y-NL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 ~ 100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62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6" t="-606557" r="-2167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&lt;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514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Число Рейнольдса </a:t>
                          </a:r>
                          <a:r>
                            <a:rPr lang="en-US" dirty="0"/>
                            <a:t>Re,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-4</a:t>
                          </a:r>
                          <a:r>
                            <a:rPr lang="fy-NL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~ 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27361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350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89722A8-1D84-4444-8545-DFA83D367CDC}"/>
              </a:ext>
            </a:extLst>
          </p:cNvPr>
          <p:cNvSpPr/>
          <p:nvPr/>
        </p:nvSpPr>
        <p:spPr>
          <a:xfrm>
            <a:off x="0" y="1556792"/>
            <a:ext cx="12192000" cy="5301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14C79-43F3-4B8C-AE31-5B25F191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Диффузия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D6944F-F9D9-43E7-B075-149944AD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700808"/>
            <a:ext cx="6220693" cy="467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8AE9-A714-480E-9341-0F5EC169C75D}"/>
              </a:ext>
            </a:extLst>
          </p:cNvPr>
          <p:cNvSpPr txBox="1"/>
          <p:nvPr/>
        </p:nvSpPr>
        <p:spPr>
          <a:xfrm>
            <a:off x="2279576" y="1844824"/>
            <a:ext cx="13188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Плоскость сдвига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1E869-1EB2-4EDC-AD86-E1A46672B911}"/>
              </a:ext>
            </a:extLst>
          </p:cNvPr>
          <p:cNvSpPr txBox="1"/>
          <p:nvPr/>
        </p:nvSpPr>
        <p:spPr>
          <a:xfrm>
            <a:off x="4946518" y="1844824"/>
            <a:ext cx="13188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/>
              <a:t>Жидкость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A17F0-EE3B-4FDB-A7C1-7257CB5360A1}"/>
              </a:ext>
            </a:extLst>
          </p:cNvPr>
          <p:cNvSpPr txBox="1"/>
          <p:nvPr/>
        </p:nvSpPr>
        <p:spPr>
          <a:xfrm>
            <a:off x="7464152" y="2924944"/>
            <a:ext cx="10308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Коионы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59447-F9BD-4DF8-B0B3-B5785F518C89}"/>
              </a:ext>
            </a:extLst>
          </p:cNvPr>
          <p:cNvSpPr txBox="1"/>
          <p:nvPr/>
        </p:nvSpPr>
        <p:spPr>
          <a:xfrm>
            <a:off x="7464152" y="3388162"/>
            <a:ext cx="472784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Противоион - это ион, который сопровождает ионные частицы, чтобы поддерживать электрическую нейтральность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815EC-7863-48C6-92F4-967B598CA1E2}"/>
              </a:ext>
            </a:extLst>
          </p:cNvPr>
          <p:cNvSpPr txBox="1"/>
          <p:nvPr/>
        </p:nvSpPr>
        <p:spPr>
          <a:xfrm>
            <a:off x="4946518" y="5445224"/>
            <a:ext cx="143751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/>
              <a:t>Диффузный слой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730589-A8EE-47BB-887A-DC692FC99F0B}"/>
              </a:ext>
            </a:extLst>
          </p:cNvPr>
          <p:cNvSpPr txBox="1"/>
          <p:nvPr/>
        </p:nvSpPr>
        <p:spPr>
          <a:xfrm>
            <a:off x="2500327" y="5743546"/>
            <a:ext cx="255815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/>
              <a:t>Компактный слой (неподвижные ионы)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7B9BE7-2C09-4734-B02E-36D3DED6F0A9}"/>
              </a:ext>
            </a:extLst>
          </p:cNvPr>
          <p:cNvSpPr txBox="1"/>
          <p:nvPr/>
        </p:nvSpPr>
        <p:spPr>
          <a:xfrm>
            <a:off x="2039889" y="4437112"/>
            <a:ext cx="146382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Твердая поверхность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B24B9-58B5-4439-803D-68D1889AB869}"/>
              </a:ext>
            </a:extLst>
          </p:cNvPr>
          <p:cNvSpPr txBox="1"/>
          <p:nvPr/>
        </p:nvSpPr>
        <p:spPr>
          <a:xfrm>
            <a:off x="4847183" y="5923712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(мобильные ионы)</a:t>
            </a:r>
          </a:p>
        </p:txBody>
      </p:sp>
    </p:spTree>
    <p:extLst>
      <p:ext uri="{BB962C8B-B14F-4D97-AF65-F5344CB8AC3E}">
        <p14:creationId xmlns:p14="http://schemas.microsoft.com/office/powerpoint/2010/main" val="42083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052DB-CA53-4B61-9038-049F8159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 газа через короткие каналы </a:t>
            </a:r>
            <a:br>
              <a:rPr lang="ru-RU" dirty="0"/>
            </a:br>
            <a:r>
              <a:rPr lang="ru-RU" dirty="0"/>
              <a:t>и фильтры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55329E-446A-4B5E-9710-FC57D4A2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700808"/>
            <a:ext cx="5899563" cy="1872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F3840-622E-4236-A8AF-6D2A9BFCF2E1}"/>
              </a:ext>
            </a:extLst>
          </p:cNvPr>
          <p:cNvSpPr txBox="1"/>
          <p:nvPr/>
        </p:nvSpPr>
        <p:spPr>
          <a:xfrm>
            <a:off x="6456040" y="1772816"/>
            <a:ext cx="6097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Сплошной и скользящий режимы течения</a:t>
            </a:r>
            <a:endParaRPr lang="en-US" b="1" dirty="0"/>
          </a:p>
          <a:p>
            <a:endParaRPr lang="en-US" dirty="0"/>
          </a:p>
          <a:p>
            <a:r>
              <a:rPr lang="ru-RU" dirty="0"/>
              <a:t>Уравнения Навье-Стокса</a:t>
            </a:r>
          </a:p>
          <a:p>
            <a:endParaRPr lang="ru-RU" dirty="0"/>
          </a:p>
          <a:p>
            <a:r>
              <a:rPr lang="ru-RU" dirty="0"/>
              <a:t>Граничные условия скольжения</a:t>
            </a:r>
            <a:endParaRPr lang="en-US" dirty="0"/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A31633-EE5F-4F18-A3FD-404EDB0F92FC}"/>
                  </a:ext>
                </a:extLst>
              </p:cNvPr>
              <p:cNvSpPr txBox="1"/>
              <p:nvPr/>
            </p:nvSpPr>
            <p:spPr>
              <a:xfrm>
                <a:off x="7536160" y="3521208"/>
                <a:ext cx="2400401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𝐾𝑛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A31633-EE5F-4F18-A3FD-404EDB0F9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3521208"/>
                <a:ext cx="2400401" cy="526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17A489-0E8F-4722-A695-3860126066FC}"/>
                  </a:ext>
                </a:extLst>
              </p:cNvPr>
              <p:cNvSpPr txBox="1"/>
              <p:nvPr/>
            </p:nvSpPr>
            <p:spPr>
              <a:xfrm>
                <a:off x="7536160" y="4437112"/>
                <a:ext cx="341939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17A489-0E8F-4722-A695-38601260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4437112"/>
                <a:ext cx="3419398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CB0F50F-CB13-46B7-B1F8-1F485FD052FA}"/>
              </a:ext>
            </a:extLst>
          </p:cNvPr>
          <p:cNvSpPr txBox="1"/>
          <p:nvPr/>
        </p:nvSpPr>
        <p:spPr>
          <a:xfrm>
            <a:off x="6366139" y="5263953"/>
            <a:ext cx="62777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Скользящие, переходные и свободномолекулярные</a:t>
            </a:r>
            <a:endParaRPr lang="en-US" b="1" dirty="0"/>
          </a:p>
          <a:p>
            <a:endParaRPr lang="en-US" dirty="0"/>
          </a:p>
          <a:p>
            <a:r>
              <a:rPr lang="ru-RU" dirty="0"/>
              <a:t>прямое моделирование методом Монте-Карло</a:t>
            </a:r>
          </a:p>
        </p:txBody>
      </p:sp>
    </p:spTree>
    <p:extLst>
      <p:ext uri="{BB962C8B-B14F-4D97-AF65-F5344CB8AC3E}">
        <p14:creationId xmlns:p14="http://schemas.microsoft.com/office/powerpoint/2010/main" val="15726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55ADB-BE81-40FC-8354-3721EF70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Диффузия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9B70EF-DD2B-4040-B201-464F5812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761095"/>
            <a:ext cx="6216496" cy="4886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98792-2AAB-4C58-9340-E4D5965470E4}"/>
              </a:ext>
            </a:extLst>
          </p:cNvPr>
          <p:cNvSpPr txBox="1"/>
          <p:nvPr/>
        </p:nvSpPr>
        <p:spPr>
          <a:xfrm>
            <a:off x="5519936" y="2060848"/>
            <a:ext cx="21602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Плоскость сдвига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64757F-B94A-42DE-A08F-4AF0AF531A53}"/>
                  </a:ext>
                </a:extLst>
              </p:cNvPr>
              <p:cNvSpPr txBox="1"/>
              <p:nvPr/>
            </p:nvSpPr>
            <p:spPr>
              <a:xfrm>
                <a:off x="5447928" y="2545267"/>
                <a:ext cx="288032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ru-RU" dirty="0"/>
                  <a:t> Потенциал (измеримый)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64757F-B94A-42DE-A08F-4AF0AF531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2545267"/>
                <a:ext cx="2880320" cy="369332"/>
              </a:xfrm>
              <a:prstGeom prst="rect">
                <a:avLst/>
              </a:prstGeom>
              <a:blipFill>
                <a:blip r:embed="rId3"/>
                <a:stretch>
                  <a:fillRect l="-422" t="-8065" r="-633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A3B9F87-C5F1-4719-BAC5-4423B220CAF2}"/>
              </a:ext>
            </a:extLst>
          </p:cNvPr>
          <p:cNvSpPr txBox="1"/>
          <p:nvPr/>
        </p:nvSpPr>
        <p:spPr>
          <a:xfrm>
            <a:off x="3575720" y="6228020"/>
            <a:ext cx="20389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Компактный слой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D9335-E6F8-44E4-B66E-BB5DC4F383CB}"/>
              </a:ext>
            </a:extLst>
          </p:cNvPr>
          <p:cNvSpPr txBox="1"/>
          <p:nvPr/>
        </p:nvSpPr>
        <p:spPr>
          <a:xfrm>
            <a:off x="6023992" y="6228020"/>
            <a:ext cx="20389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Диффузный слой</a:t>
            </a:r>
          </a:p>
        </p:txBody>
      </p:sp>
    </p:spTree>
    <p:extLst>
      <p:ext uri="{BB962C8B-B14F-4D97-AF65-F5344CB8AC3E}">
        <p14:creationId xmlns:p14="http://schemas.microsoft.com/office/powerpoint/2010/main" val="376778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B5683-5371-4719-90ED-2765E90F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Концепция двойного электрического слоя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C8DC71-3EA5-4ECB-913D-02C77679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844824"/>
            <a:ext cx="4610743" cy="456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63EA7-E4BC-4160-81AB-A50EDFC818F2}"/>
              </a:ext>
            </a:extLst>
          </p:cNvPr>
          <p:cNvSpPr txBox="1"/>
          <p:nvPr/>
        </p:nvSpPr>
        <p:spPr>
          <a:xfrm>
            <a:off x="5231904" y="1988840"/>
            <a:ext cx="350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Уравнение Пуассона-Больцмана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029730-C71A-4BC5-A69A-FDBD73EC7298}"/>
                  </a:ext>
                </a:extLst>
              </p:cNvPr>
              <p:cNvSpPr txBox="1"/>
              <p:nvPr/>
            </p:nvSpPr>
            <p:spPr>
              <a:xfrm>
                <a:off x="5231904" y="2536606"/>
                <a:ext cx="1487010" cy="524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029730-C71A-4BC5-A69A-FDBD73EC7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2536606"/>
                <a:ext cx="1487010" cy="524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CB1330-B55C-4A08-A6E3-9707DA1F62F0}"/>
                  </a:ext>
                </a:extLst>
              </p:cNvPr>
              <p:cNvSpPr txBox="1"/>
              <p:nvPr/>
            </p:nvSpPr>
            <p:spPr>
              <a:xfrm>
                <a:off x="6911026" y="2358172"/>
                <a:ext cx="2785536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CB1330-B55C-4A08-A6E3-9707DA1F6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026" y="2358172"/>
                <a:ext cx="2785536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83F2C15-E300-48EA-A133-D5FC06CBD432}"/>
              </a:ext>
            </a:extLst>
          </p:cNvPr>
          <p:cNvSpPr txBox="1"/>
          <p:nvPr/>
        </p:nvSpPr>
        <p:spPr>
          <a:xfrm>
            <a:off x="9696562" y="235817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распределение Больцмана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220EC-8D20-4A0A-A382-B78AAE539C32}"/>
                  </a:ext>
                </a:extLst>
              </p:cNvPr>
              <p:cNvSpPr txBox="1"/>
              <p:nvPr/>
            </p:nvSpPr>
            <p:spPr>
              <a:xfrm>
                <a:off x="7139935" y="3269573"/>
                <a:ext cx="901336" cy="565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220EC-8D20-4A0A-A382-B78AAE539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35" y="3269573"/>
                <a:ext cx="901336" cy="565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9FC15-D097-4086-B3CA-1C0ED41C7A64}"/>
                  </a:ext>
                </a:extLst>
              </p:cNvPr>
              <p:cNvSpPr txBox="1"/>
              <p:nvPr/>
            </p:nvSpPr>
            <p:spPr>
              <a:xfrm>
                <a:off x="8410256" y="3072855"/>
                <a:ext cx="2111154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9FC15-D097-4086-B3CA-1C0ED41C7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256" y="3072855"/>
                <a:ext cx="2111154" cy="818366"/>
              </a:xfrm>
              <a:prstGeom prst="rect">
                <a:avLst/>
              </a:prstGeom>
              <a:blipFill>
                <a:blip r:embed="rId6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2">
                <a:extLst>
                  <a:ext uri="{FF2B5EF4-FFF2-40B4-BE49-F238E27FC236}">
                    <a16:creationId xmlns:a16="http://schemas.microsoft.com/office/drawing/2014/main" id="{4B7CEE43-9232-4971-8E9C-16D6DB8692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7912477"/>
                  </p:ext>
                </p:extLst>
              </p:nvPr>
            </p:nvGraphicFramePr>
            <p:xfrm>
              <a:off x="9128642" y="4293096"/>
              <a:ext cx="2785536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92768">
                      <a:extLst>
                        <a:ext uri="{9D8B030D-6E8A-4147-A177-3AD203B41FA5}">
                          <a16:colId xmlns:a16="http://schemas.microsoft.com/office/drawing/2014/main" val="3452073347"/>
                        </a:ext>
                      </a:extLst>
                    </a:gridCol>
                    <a:gridCol w="1392768">
                      <a:extLst>
                        <a:ext uri="{9D8B030D-6E8A-4147-A177-3AD203B41FA5}">
                          <a16:colId xmlns:a16="http://schemas.microsoft.com/office/drawing/2014/main" val="1370743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dirty="0"/>
                            <a:t>, моль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ru-RU" dirty="0"/>
                            <a:t>, </a:t>
                          </a:r>
                          <a:r>
                            <a:rPr lang="ru-RU" dirty="0" err="1"/>
                            <a:t>нм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6422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  <a:r>
                            <a:rPr lang="en-US" dirty="0"/>
                            <a:t>e-2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904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1e-5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5751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1e-6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0665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2">
                <a:extLst>
                  <a:ext uri="{FF2B5EF4-FFF2-40B4-BE49-F238E27FC236}">
                    <a16:creationId xmlns:a16="http://schemas.microsoft.com/office/drawing/2014/main" id="{4B7CEE43-9232-4971-8E9C-16D6DB8692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7912477"/>
                  </p:ext>
                </p:extLst>
              </p:nvPr>
            </p:nvGraphicFramePr>
            <p:xfrm>
              <a:off x="9128642" y="4293096"/>
              <a:ext cx="2785536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92768">
                      <a:extLst>
                        <a:ext uri="{9D8B030D-6E8A-4147-A177-3AD203B41FA5}">
                          <a16:colId xmlns:a16="http://schemas.microsoft.com/office/drawing/2014/main" val="3452073347"/>
                        </a:ext>
                      </a:extLst>
                    </a:gridCol>
                    <a:gridCol w="1392768">
                      <a:extLst>
                        <a:ext uri="{9D8B030D-6E8A-4147-A177-3AD203B41FA5}">
                          <a16:colId xmlns:a16="http://schemas.microsoft.com/office/drawing/2014/main" val="1370743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437" t="-8197" r="-10174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100437" t="-8197" r="-1747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422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  <a:r>
                            <a:rPr lang="en-US" dirty="0"/>
                            <a:t>e-2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904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1e-5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5751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1e-6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300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0665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5B52DE-D0B2-47E0-9D1A-27DE4CA177F2}"/>
                  </a:ext>
                </a:extLst>
              </p:cNvPr>
              <p:cNvSpPr txBox="1"/>
              <p:nvPr/>
            </p:nvSpPr>
            <p:spPr>
              <a:xfrm>
                <a:off x="5087888" y="4659590"/>
                <a:ext cx="3648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поверхности - отрицательный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5B52DE-D0B2-47E0-9D1A-27DE4CA17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4659590"/>
                <a:ext cx="3648630" cy="369332"/>
              </a:xfrm>
              <a:prstGeom prst="rect">
                <a:avLst/>
              </a:prstGeom>
              <a:blipFill>
                <a:blip r:embed="rId8"/>
                <a:stretch>
                  <a:fillRect l="-502" t="-8197" r="-1338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78D284-6659-40CC-819E-795E8524ECA7}"/>
                  </a:ext>
                </a:extLst>
              </p:cNvPr>
              <p:cNvSpPr txBox="1"/>
              <p:nvPr/>
            </p:nvSpPr>
            <p:spPr>
              <a:xfrm>
                <a:off x="5086711" y="5192889"/>
                <a:ext cx="3648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жидкости - положительный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78D284-6659-40CC-819E-795E8524E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711" y="5192889"/>
                <a:ext cx="3648630" cy="369332"/>
              </a:xfrm>
              <a:prstGeom prst="rect">
                <a:avLst/>
              </a:prstGeom>
              <a:blipFill>
                <a:blip r:embed="rId9"/>
                <a:stretch>
                  <a:fillRect l="-334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CB30129-4E60-45A2-BCD6-48D0C815B5F0}"/>
              </a:ext>
            </a:extLst>
          </p:cNvPr>
          <p:cNvSpPr txBox="1"/>
          <p:nvPr/>
        </p:nvSpPr>
        <p:spPr>
          <a:xfrm>
            <a:off x="1415480" y="1779836"/>
            <a:ext cx="18085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Донорский слой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DC3EB7-B6BC-4443-9DBE-21EC43A766BF}"/>
              </a:ext>
            </a:extLst>
          </p:cNvPr>
          <p:cNvSpPr txBox="1"/>
          <p:nvPr/>
        </p:nvSpPr>
        <p:spPr>
          <a:xfrm>
            <a:off x="1747213" y="2319555"/>
            <a:ext cx="20031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Плоскость сдвига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626FFF-29AD-46D2-B983-B67CA512A570}"/>
              </a:ext>
            </a:extLst>
          </p:cNvPr>
          <p:cNvSpPr txBox="1"/>
          <p:nvPr/>
        </p:nvSpPr>
        <p:spPr>
          <a:xfrm>
            <a:off x="1714441" y="5639918"/>
            <a:ext cx="18932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Диффузный слой</a:t>
            </a:r>
          </a:p>
        </p:txBody>
      </p:sp>
    </p:spTree>
    <p:extLst>
      <p:ext uri="{BB962C8B-B14F-4D97-AF65-F5344CB8AC3E}">
        <p14:creationId xmlns:p14="http://schemas.microsoft.com/office/powerpoint/2010/main" val="260334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6BF69-F49C-4EDC-B3BF-B4A8C2A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Концепция двойного электрического слоя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C2F933-97ED-4ADC-BB37-DEB8C37BD725}"/>
                  </a:ext>
                </a:extLst>
              </p:cNvPr>
              <p:cNvSpPr txBox="1"/>
              <p:nvPr/>
            </p:nvSpPr>
            <p:spPr>
              <a:xfrm>
                <a:off x="3575720" y="1916832"/>
                <a:ext cx="227895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C2F933-97ED-4ADC-BB37-DEB8C37B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1916832"/>
                <a:ext cx="2278957" cy="81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B366140-45D7-4B6E-8C42-CD8651EB6183}"/>
              </a:ext>
            </a:extLst>
          </p:cNvPr>
          <p:cNvCxnSpPr/>
          <p:nvPr/>
        </p:nvCxnSpPr>
        <p:spPr>
          <a:xfrm flipH="1" flipV="1">
            <a:off x="5231904" y="2636912"/>
            <a:ext cx="864096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49C03A-81E8-4C42-8480-0DB1396D8B14}"/>
              </a:ext>
            </a:extLst>
          </p:cNvPr>
          <p:cNvSpPr txBox="1"/>
          <p:nvPr/>
        </p:nvSpPr>
        <p:spPr>
          <a:xfrm>
            <a:off x="6123796" y="2898656"/>
            <a:ext cx="356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диэлектрическая проницаемость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D53FA-7CDA-4F51-BA14-A2CE2198658D}"/>
              </a:ext>
            </a:extLst>
          </p:cNvPr>
          <p:cNvSpPr txBox="1"/>
          <p:nvPr/>
        </p:nvSpPr>
        <p:spPr>
          <a:xfrm>
            <a:off x="6151592" y="3220681"/>
            <a:ext cx="499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диэлектрическая проницаемость растворителя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052AEC2-B86D-4DB0-A1C1-0F13DD5B5EE9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015880" y="2636912"/>
            <a:ext cx="1135712" cy="768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12E39E-9B75-4185-9CFC-A63EE0D15CD3}"/>
                  </a:ext>
                </a:extLst>
              </p:cNvPr>
              <p:cNvSpPr txBox="1"/>
              <p:nvPr/>
            </p:nvSpPr>
            <p:spPr>
              <a:xfrm>
                <a:off x="623392" y="3947327"/>
                <a:ext cx="1130525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Допущение: симметричный электролит равной валентности</a:t>
                </a:r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Длина Дебая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ru-RU" dirty="0"/>
                  <a:t>): расстояние от стены, на котором электрокинетическая потенциальная энергия равна тепловой энергии.</a:t>
                </a:r>
              </a:p>
              <a:p>
                <a:endParaRPr lang="en-US" dirty="0"/>
              </a:p>
              <a:p>
                <a:r>
                  <a:rPr lang="ru-RU" dirty="0"/>
                  <a:t>Распределение ионов за счет </a:t>
                </a:r>
                <a:r>
                  <a:rPr lang="en-US" dirty="0"/>
                  <a:t>EDL</a:t>
                </a:r>
                <a:r>
                  <a:rPr lang="ru-RU" dirty="0"/>
                  <a:t> можно охарактеризовать с помощью электрокинетического (электрического) потенциала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ru-RU" dirty="0"/>
                  <a:t>.</a:t>
                </a:r>
              </a:p>
              <a:p>
                <a:endParaRPr lang="en-US" dirty="0"/>
              </a:p>
              <a:p>
                <a:r>
                  <a:rPr lang="ru-RU" dirty="0"/>
                  <a:t>Распределение ионов в диффузном слое приводит к суммарному электрическому заряду, который может быть связан с электрокинетическим потенциалом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12E39E-9B75-4185-9CFC-A63EE0D1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947327"/>
                <a:ext cx="11305256" cy="2862322"/>
              </a:xfrm>
              <a:prstGeom prst="rect">
                <a:avLst/>
              </a:prstGeom>
              <a:blipFill>
                <a:blip r:embed="rId3"/>
                <a:stretch>
                  <a:fillRect l="-431" t="-1279" b="-2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55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1A4B3-8EBE-4225-8D5E-7020E61C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Несжимаемый поток с электрокинетическими силами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7FB036-7593-4773-BADF-DB3AC8C814A9}"/>
                  </a:ext>
                </a:extLst>
              </p:cNvPr>
              <p:cNvSpPr txBox="1"/>
              <p:nvPr/>
            </p:nvSpPr>
            <p:spPr>
              <a:xfrm>
                <a:off x="623392" y="1772816"/>
                <a:ext cx="7640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7FB036-7593-4773-BADF-DB3AC8C81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772816"/>
                <a:ext cx="764055" cy="276999"/>
              </a:xfrm>
              <a:prstGeom prst="rect">
                <a:avLst/>
              </a:prstGeom>
              <a:blipFill>
                <a:blip r:embed="rId2"/>
                <a:stretch>
                  <a:fillRect l="-6349" r="-6349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3AC75C7-96C7-474F-AFDD-021AF962B1EA}"/>
              </a:ext>
            </a:extLst>
          </p:cNvPr>
          <p:cNvSpPr txBox="1"/>
          <p:nvPr/>
        </p:nvSpPr>
        <p:spPr>
          <a:xfrm>
            <a:off x="1703512" y="1680483"/>
            <a:ext cx="177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непрерывность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93E54-E03C-403C-8B84-B009C8BDD4BF}"/>
                  </a:ext>
                </a:extLst>
              </p:cNvPr>
              <p:cNvSpPr txBox="1"/>
              <p:nvPr/>
            </p:nvSpPr>
            <p:spPr>
              <a:xfrm>
                <a:off x="620619" y="3330212"/>
                <a:ext cx="3889398" cy="628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𝜕𝜀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93E54-E03C-403C-8B84-B009C8BDD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9" y="3330212"/>
                <a:ext cx="3889398" cy="628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B7D4C81-4E3E-4A78-A941-DCBB9ACBB456}"/>
              </a:ext>
            </a:extLst>
          </p:cNvPr>
          <p:cNvSpPr txBox="1"/>
          <p:nvPr/>
        </p:nvSpPr>
        <p:spPr>
          <a:xfrm>
            <a:off x="5015880" y="3397389"/>
            <a:ext cx="418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электро-кинетические силы в жидкости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08529-8E87-487D-9B15-F5FF82A0EB5E}"/>
              </a:ext>
            </a:extLst>
          </p:cNvPr>
          <p:cNvSpPr txBox="1"/>
          <p:nvPr/>
        </p:nvSpPr>
        <p:spPr>
          <a:xfrm>
            <a:off x="564070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60B136-5BC3-4EF3-BFFE-EF930657E245}"/>
                  </a:ext>
                </a:extLst>
              </p:cNvPr>
              <p:cNvSpPr txBox="1"/>
              <p:nvPr/>
            </p:nvSpPr>
            <p:spPr>
              <a:xfrm>
                <a:off x="620619" y="2464236"/>
                <a:ext cx="394140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𝐸𝐾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60B136-5BC3-4EF3-BFFE-EF930657E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9" y="2464236"/>
                <a:ext cx="3941400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9D64DF4-88F9-431F-AF5A-AA00D7642E54}"/>
              </a:ext>
            </a:extLst>
          </p:cNvPr>
          <p:cNvSpPr txBox="1"/>
          <p:nvPr/>
        </p:nvSpPr>
        <p:spPr>
          <a:xfrm>
            <a:off x="839416" y="4689529"/>
            <a:ext cx="4464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Не учитывается в несжимаемой жидкости</a:t>
            </a:r>
          </a:p>
        </p:txBody>
      </p:sp>
      <p:sp>
        <p:nvSpPr>
          <p:cNvPr id="11" name="Левая фигурная скобка 10">
            <a:extLst>
              <a:ext uri="{FF2B5EF4-FFF2-40B4-BE49-F238E27FC236}">
                <a16:creationId xmlns:a16="http://schemas.microsoft.com/office/drawing/2014/main" id="{33F8C44B-395E-40CA-94BA-F09A4BC271FA}"/>
              </a:ext>
            </a:extLst>
          </p:cNvPr>
          <p:cNvSpPr/>
          <p:nvPr/>
        </p:nvSpPr>
        <p:spPr>
          <a:xfrm rot="16200000">
            <a:off x="2120571" y="3541402"/>
            <a:ext cx="144016" cy="9781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EB27B370-3382-4B8A-A54B-2A3F1B599787}"/>
              </a:ext>
            </a:extLst>
          </p:cNvPr>
          <p:cNvSpPr/>
          <p:nvPr/>
        </p:nvSpPr>
        <p:spPr>
          <a:xfrm rot="16200000">
            <a:off x="3816360" y="3636860"/>
            <a:ext cx="144016" cy="9781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5F26CCC-765C-405B-8E7B-6F5B35D43F1C}"/>
              </a:ext>
            </a:extLst>
          </p:cNvPr>
          <p:cNvCxnSpPr>
            <a:endCxn id="12" idx="1"/>
          </p:cNvCxnSpPr>
          <p:nvPr/>
        </p:nvCxnSpPr>
        <p:spPr>
          <a:xfrm flipV="1">
            <a:off x="3215680" y="4197934"/>
            <a:ext cx="576064" cy="43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02A9E2A-075C-4806-A302-A1DA9D687F63}"/>
              </a:ext>
            </a:extLst>
          </p:cNvPr>
          <p:cNvCxnSpPr/>
          <p:nvPr/>
        </p:nvCxnSpPr>
        <p:spPr>
          <a:xfrm flipH="1" flipV="1">
            <a:off x="2279576" y="4197934"/>
            <a:ext cx="402070" cy="43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87384A-C6F3-4762-B380-69DB0E5C4D8D}"/>
              </a:ext>
            </a:extLst>
          </p:cNvPr>
          <p:cNvSpPr txBox="1"/>
          <p:nvPr/>
        </p:nvSpPr>
        <p:spPr>
          <a:xfrm>
            <a:off x="5807968" y="4651834"/>
            <a:ext cx="609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Изменения диэлектрической проницаемости в зависимости от плотности на границе раздела газ/жидкость также важны для газовых потоков.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7CBD66C-0AF3-4FDE-93CA-172544BB1BC8}"/>
              </a:ext>
            </a:extLst>
          </p:cNvPr>
          <p:cNvCxnSpPr>
            <a:cxnSpLocks/>
          </p:cNvCxnSpPr>
          <p:nvPr/>
        </p:nvCxnSpPr>
        <p:spPr>
          <a:xfrm flipH="1" flipV="1">
            <a:off x="4007768" y="4197935"/>
            <a:ext cx="1800200" cy="49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4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FBD74-9EF1-479D-891E-1467FAB7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сохранения видов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1BDE0-B9D5-4B1E-A56B-7DBDE0330A08}"/>
              </a:ext>
            </a:extLst>
          </p:cNvPr>
          <p:cNvSpPr txBox="1"/>
          <p:nvPr/>
        </p:nvSpPr>
        <p:spPr>
          <a:xfrm>
            <a:off x="695400" y="177281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i-го вида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382D67-AC87-42D0-A8F3-09F009AA33D5}"/>
                  </a:ext>
                </a:extLst>
              </p:cNvPr>
              <p:cNvSpPr txBox="1"/>
              <p:nvPr/>
            </p:nvSpPr>
            <p:spPr>
              <a:xfrm>
                <a:off x="1703512" y="2490181"/>
                <a:ext cx="135646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382D67-AC87-42D0-A8F3-09F009AA3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490181"/>
                <a:ext cx="1356462" cy="52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F5E112-9084-42CA-A347-5DAA2E37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772816"/>
            <a:ext cx="4278063" cy="2007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5E0B9-49B5-4C27-ABBF-6D9615CE6943}"/>
              </a:ext>
            </a:extLst>
          </p:cNvPr>
          <p:cNvSpPr txBox="1"/>
          <p:nvPr/>
        </p:nvSpPr>
        <p:spPr>
          <a:xfrm>
            <a:off x="6988403" y="1628800"/>
            <a:ext cx="37067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Направление электрического поля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E4525B-2982-404B-8E13-E7DEDBA049B4}"/>
                  </a:ext>
                </a:extLst>
              </p:cNvPr>
              <p:cNvSpPr txBox="1"/>
              <p:nvPr/>
            </p:nvSpPr>
            <p:spPr>
              <a:xfrm>
                <a:off x="839416" y="3702637"/>
                <a:ext cx="3005887" cy="332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E4525B-2982-404B-8E13-E7DEDBA04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702637"/>
                <a:ext cx="3005887" cy="332848"/>
              </a:xfrm>
              <a:prstGeom prst="rect">
                <a:avLst/>
              </a:prstGeom>
              <a:blipFill>
                <a:blip r:embed="rId4"/>
                <a:stretch>
                  <a:fillRect l="-2231" t="-25455" b="-1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Левая фигурная скобка 12">
            <a:extLst>
              <a:ext uri="{FF2B5EF4-FFF2-40B4-BE49-F238E27FC236}">
                <a16:creationId xmlns:a16="http://schemas.microsoft.com/office/drawing/2014/main" id="{3AFB8BA2-B356-463C-87C0-0599E7453A56}"/>
              </a:ext>
            </a:extLst>
          </p:cNvPr>
          <p:cNvSpPr/>
          <p:nvPr/>
        </p:nvSpPr>
        <p:spPr>
          <a:xfrm rot="16200000">
            <a:off x="1667508" y="3825044"/>
            <a:ext cx="72008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49B3D-5615-43D6-935C-F9A819AABDF6}"/>
              </a:ext>
            </a:extLst>
          </p:cNvPr>
          <p:cNvSpPr txBox="1"/>
          <p:nvPr/>
        </p:nvSpPr>
        <p:spPr>
          <a:xfrm>
            <a:off x="1209936" y="4252446"/>
            <a:ext cx="117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диффузия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A2F145-41E0-4EBF-94D1-14838B48B2F5}"/>
              </a:ext>
            </a:extLst>
          </p:cNvPr>
          <p:cNvSpPr txBox="1"/>
          <p:nvPr/>
        </p:nvSpPr>
        <p:spPr>
          <a:xfrm>
            <a:off x="2815711" y="44332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конвекция за счет объемного потока жидкости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6A18BF-3D04-4A4A-8D73-57CC36472876}"/>
              </a:ext>
            </a:extLst>
          </p:cNvPr>
          <p:cNvSpPr txBox="1"/>
          <p:nvPr/>
        </p:nvSpPr>
        <p:spPr>
          <a:xfrm>
            <a:off x="3931216" y="41084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транспорт за счет электро-кинетической мобильности</a:t>
            </a:r>
          </a:p>
        </p:txBody>
      </p:sp>
      <p:sp>
        <p:nvSpPr>
          <p:cNvPr id="19" name="Левая фигурная скобка 18">
            <a:extLst>
              <a:ext uri="{FF2B5EF4-FFF2-40B4-BE49-F238E27FC236}">
                <a16:creationId xmlns:a16="http://schemas.microsoft.com/office/drawing/2014/main" id="{7DB1F69B-903E-4717-8E47-8BB669AAB1D2}"/>
              </a:ext>
            </a:extLst>
          </p:cNvPr>
          <p:cNvSpPr/>
          <p:nvPr/>
        </p:nvSpPr>
        <p:spPr>
          <a:xfrm rot="16200000">
            <a:off x="3348308" y="3804897"/>
            <a:ext cx="72008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Левая фигурная скобка 19">
            <a:extLst>
              <a:ext uri="{FF2B5EF4-FFF2-40B4-BE49-F238E27FC236}">
                <a16:creationId xmlns:a16="http://schemas.microsoft.com/office/drawing/2014/main" id="{DD505B93-48C5-43A3-858F-AEA75E2ED20C}"/>
              </a:ext>
            </a:extLst>
          </p:cNvPr>
          <p:cNvSpPr/>
          <p:nvPr/>
        </p:nvSpPr>
        <p:spPr>
          <a:xfrm rot="16200000">
            <a:off x="2518187" y="3958792"/>
            <a:ext cx="72008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7C9E6A4-357D-4F01-8F93-9CBAC251F272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3503712" y="4221088"/>
            <a:ext cx="42750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A2A3D9A8-32A9-4A78-9635-433933ABECBD}"/>
              </a:ext>
            </a:extLst>
          </p:cNvPr>
          <p:cNvCxnSpPr>
            <a:stCxn id="16" idx="1"/>
            <a:endCxn id="20" idx="1"/>
          </p:cNvCxnSpPr>
          <p:nvPr/>
        </p:nvCxnSpPr>
        <p:spPr>
          <a:xfrm flipH="1" flipV="1">
            <a:off x="2554191" y="4206628"/>
            <a:ext cx="261520" cy="41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AF30DB-77E1-411C-BBCA-9697D1F3655E}"/>
                  </a:ext>
                </a:extLst>
              </p:cNvPr>
              <p:cNvSpPr txBox="1"/>
              <p:nvPr/>
            </p:nvSpPr>
            <p:spPr>
              <a:xfrm>
                <a:off x="528511" y="5200377"/>
                <a:ext cx="1273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𝐸𝐾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AF30DB-77E1-411C-BBCA-9697D1F36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1" y="5200377"/>
                <a:ext cx="1273169" cy="276999"/>
              </a:xfrm>
              <a:prstGeom prst="rect">
                <a:avLst/>
              </a:prstGeom>
              <a:blipFill>
                <a:blip r:embed="rId5"/>
                <a:stretch>
                  <a:fillRect l="-1914" r="-3828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E7A44B-6E24-4659-A127-7D9B5E05892B}"/>
                  </a:ext>
                </a:extLst>
              </p:cNvPr>
              <p:cNvSpPr txBox="1"/>
              <p:nvPr/>
            </p:nvSpPr>
            <p:spPr>
              <a:xfrm>
                <a:off x="2388207" y="5200376"/>
                <a:ext cx="1120628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E7A44B-6E24-4659-A127-7D9B5E058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207" y="5200376"/>
                <a:ext cx="1120628" cy="563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7D9000-2D6A-4BAB-B88A-9C2705B7905A}"/>
                  </a:ext>
                </a:extLst>
              </p:cNvPr>
              <p:cNvSpPr txBox="1"/>
              <p:nvPr/>
            </p:nvSpPr>
            <p:spPr>
              <a:xfrm>
                <a:off x="2436176" y="5880091"/>
                <a:ext cx="1067536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7D9000-2D6A-4BAB-B88A-9C2705B79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176" y="5880091"/>
                <a:ext cx="1067536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683FD2B-3614-4826-8FFE-74CD5F4F0186}"/>
              </a:ext>
            </a:extLst>
          </p:cNvPr>
          <p:cNvSpPr txBox="1"/>
          <p:nvPr/>
        </p:nvSpPr>
        <p:spPr>
          <a:xfrm>
            <a:off x="3836175" y="53388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бесконечно тонкий EDL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B7E5D2-B371-45B6-BCAA-135ED0DE3C69}"/>
              </a:ext>
            </a:extLst>
          </p:cNvPr>
          <p:cNvSpPr txBox="1"/>
          <p:nvPr/>
        </p:nvSpPr>
        <p:spPr>
          <a:xfrm>
            <a:off x="3745304" y="5996763"/>
            <a:ext cx="818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электрофоретическая подвижность сферических</a:t>
            </a:r>
            <a:r>
              <a:rPr lang="en-US" dirty="0"/>
              <a:t> </a:t>
            </a:r>
            <a:r>
              <a:rPr lang="ru-RU" dirty="0"/>
              <a:t>коллоидных частиц</a:t>
            </a:r>
          </a:p>
        </p:txBody>
      </p:sp>
    </p:spTree>
    <p:extLst>
      <p:ext uri="{BB962C8B-B14F-4D97-AF65-F5344CB8AC3E}">
        <p14:creationId xmlns:p14="http://schemas.microsoft.com/office/powerpoint/2010/main" val="73265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A4333-74CB-40F8-A4CC-69FA0F62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Мобильность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8C0932-C7CF-4D0B-B6EE-3A6965E1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628800"/>
            <a:ext cx="8713422" cy="512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EF55D-588A-4FFE-A1F3-51A93659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Уравнения</a:t>
            </a:r>
            <a:r>
              <a:rPr lang="en-US" dirty="0"/>
              <a:t> </a:t>
            </a:r>
            <a:r>
              <a:rPr lang="ru-RU" dirty="0"/>
              <a:t>и переменные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B3F3EA-677C-4298-84F0-76332E174D70}"/>
                  </a:ext>
                </a:extLst>
              </p:cNvPr>
              <p:cNvSpPr txBox="1"/>
              <p:nvPr/>
            </p:nvSpPr>
            <p:spPr>
              <a:xfrm>
                <a:off x="1066800" y="1844824"/>
                <a:ext cx="1487010" cy="524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B3F3EA-677C-4298-84F0-76332E174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44824"/>
                <a:ext cx="1487010" cy="524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814F10-7AE4-4CBC-8DB8-170D8CF9E547}"/>
                  </a:ext>
                </a:extLst>
              </p:cNvPr>
              <p:cNvSpPr txBox="1"/>
              <p:nvPr/>
            </p:nvSpPr>
            <p:spPr>
              <a:xfrm>
                <a:off x="911424" y="2369455"/>
                <a:ext cx="2785536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𝑒𝑧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814F10-7AE4-4CBC-8DB8-170D8CF9E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369455"/>
                <a:ext cx="2785536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3D0F99-D76F-4A05-9892-6FF7227AADA8}"/>
                  </a:ext>
                </a:extLst>
              </p:cNvPr>
              <p:cNvSpPr txBox="1"/>
              <p:nvPr/>
            </p:nvSpPr>
            <p:spPr>
              <a:xfrm>
                <a:off x="1066800" y="3146102"/>
                <a:ext cx="901336" cy="565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3D0F99-D76F-4A05-9892-6FF7227AA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146102"/>
                <a:ext cx="901336" cy="565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7D06F-D7CC-4E78-B831-26701A86E046}"/>
                  </a:ext>
                </a:extLst>
              </p:cNvPr>
              <p:cNvSpPr txBox="1"/>
              <p:nvPr/>
            </p:nvSpPr>
            <p:spPr>
              <a:xfrm>
                <a:off x="1066800" y="3711898"/>
                <a:ext cx="2111154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7D06F-D7CC-4E78-B831-26701A86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11898"/>
                <a:ext cx="2111154" cy="818366"/>
              </a:xfrm>
              <a:prstGeom prst="rect">
                <a:avLst/>
              </a:prstGeom>
              <a:blipFill>
                <a:blip r:embed="rId5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4A6470-8879-4CE5-8DBA-7D8DBEE7E68E}"/>
                  </a:ext>
                </a:extLst>
              </p:cNvPr>
              <p:cNvSpPr txBox="1"/>
              <p:nvPr/>
            </p:nvSpPr>
            <p:spPr>
              <a:xfrm>
                <a:off x="1066800" y="4653136"/>
                <a:ext cx="110337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4A6470-8879-4CE5-8DBA-7D8DBEE7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653136"/>
                <a:ext cx="1103379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E5BC9C-921E-4DB8-AFE7-F6F865C0C709}"/>
                  </a:ext>
                </a:extLst>
              </p:cNvPr>
              <p:cNvSpPr txBox="1"/>
              <p:nvPr/>
            </p:nvSpPr>
            <p:spPr>
              <a:xfrm>
                <a:off x="1066800" y="5347805"/>
                <a:ext cx="2068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E5BC9C-921E-4DB8-AFE7-F6F865C0C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47805"/>
                <a:ext cx="2068515" cy="276999"/>
              </a:xfrm>
              <a:prstGeom prst="rect">
                <a:avLst/>
              </a:prstGeom>
              <a:blipFill>
                <a:blip r:embed="rId7"/>
                <a:stretch>
                  <a:fillRect l="-2065" t="-2174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2BD2D6-5AE8-475A-9AAE-EC523227CD6C}"/>
                  </a:ext>
                </a:extLst>
              </p:cNvPr>
              <p:cNvSpPr txBox="1"/>
              <p:nvPr/>
            </p:nvSpPr>
            <p:spPr>
              <a:xfrm>
                <a:off x="1066800" y="5763680"/>
                <a:ext cx="786626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2BD2D6-5AE8-475A-9AAE-EC523227C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763680"/>
                <a:ext cx="786626" cy="568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DA358C-0C49-4F84-BDB1-ACFB5A05329E}"/>
                  </a:ext>
                </a:extLst>
              </p:cNvPr>
              <p:cNvSpPr txBox="1"/>
              <p:nvPr/>
            </p:nvSpPr>
            <p:spPr>
              <a:xfrm>
                <a:off x="6528048" y="1734167"/>
                <a:ext cx="34829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dirty="0"/>
                  <a:t> - диэлектрическая константа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DA358C-0C49-4F84-BDB1-ACFB5A053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1734167"/>
                <a:ext cx="3482905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B2A2F-1149-4AB1-8061-B557B74489F5}"/>
                  </a:ext>
                </a:extLst>
              </p:cNvPr>
              <p:cNvSpPr txBox="1"/>
              <p:nvPr/>
            </p:nvSpPr>
            <p:spPr>
              <a:xfrm>
                <a:off x="6582475" y="2103499"/>
                <a:ext cx="25202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ru-RU" dirty="0"/>
                  <a:t> - заряд электрона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B2A2F-1149-4AB1-8061-B557B7448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475" y="2103499"/>
                <a:ext cx="2520280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F1CEEF-EF08-434D-AB9B-452A21FB9002}"/>
                  </a:ext>
                </a:extLst>
              </p:cNvPr>
              <p:cNvSpPr txBox="1"/>
              <p:nvPr/>
            </p:nvSpPr>
            <p:spPr>
              <a:xfrm>
                <a:off x="6551602" y="2490627"/>
                <a:ext cx="4728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dirty="0"/>
                  <a:t> - постоянная Больцмана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F1CEEF-EF08-434D-AB9B-452A21FB9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02" y="2490627"/>
                <a:ext cx="4728973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62F624-32ED-4DEB-8497-2891B670CBA0}"/>
                  </a:ext>
                </a:extLst>
              </p:cNvPr>
              <p:cNvSpPr txBox="1"/>
              <p:nvPr/>
            </p:nvSpPr>
            <p:spPr>
              <a:xfrm>
                <a:off x="6582475" y="289947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- концентрация ионов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62F624-32ED-4DEB-8497-2891B670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475" y="2899472"/>
                <a:ext cx="6096000" cy="369332"/>
              </a:xfrm>
              <a:prstGeom prst="rect">
                <a:avLst/>
              </a:prstGeom>
              <a:blipFill>
                <a:blip r:embed="rId1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60F3B1-F31E-42B5-AF4D-84074D16BF12}"/>
                  </a:ext>
                </a:extLst>
              </p:cNvPr>
              <p:cNvSpPr txBox="1"/>
              <p:nvPr/>
            </p:nvSpPr>
            <p:spPr>
              <a:xfrm>
                <a:off x="6609333" y="3354009"/>
                <a:ext cx="2871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валентность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60F3B1-F31E-42B5-AF4D-84074D16B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33" y="3354009"/>
                <a:ext cx="2871043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C61F27-9F85-42AE-B9B6-D9B3BDE1E081}"/>
                  </a:ext>
                </a:extLst>
              </p:cNvPr>
              <p:cNvSpPr txBox="1"/>
              <p:nvPr/>
            </p:nvSpPr>
            <p:spPr>
              <a:xfrm>
                <a:off x="6595759" y="3813376"/>
                <a:ext cx="35869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параметр ионной энергии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C61F27-9F85-42AE-B9B6-D9B3BDE1E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759" y="3813376"/>
                <a:ext cx="3586949" cy="369332"/>
              </a:xfrm>
              <a:prstGeom prst="rect">
                <a:avLst/>
              </a:prstGeom>
              <a:blipFill>
                <a:blip r:embed="rId1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283116-CFE0-44F4-8BDE-37CE47135B7D}"/>
                  </a:ext>
                </a:extLst>
              </p:cNvPr>
              <p:cNvSpPr txBox="1"/>
              <p:nvPr/>
            </p:nvSpPr>
            <p:spPr>
              <a:xfrm>
                <a:off x="2183003" y="5788622"/>
                <a:ext cx="74161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283116-CFE0-44F4-8BDE-37CE4713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003" y="5788622"/>
                <a:ext cx="741613" cy="5186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C72E5B-EF8F-4055-9BB8-4DBA3D77414B}"/>
                  </a:ext>
                </a:extLst>
              </p:cNvPr>
              <p:cNvSpPr txBox="1"/>
              <p:nvPr/>
            </p:nvSpPr>
            <p:spPr>
              <a:xfrm>
                <a:off x="6612491" y="5879413"/>
                <a:ext cx="3337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параметр Дебая – Хюккеля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C72E5B-EF8F-4055-9BB8-4DBA3D774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491" y="5879413"/>
                <a:ext cx="3337580" cy="369332"/>
              </a:xfrm>
              <a:prstGeom prst="rect">
                <a:avLst/>
              </a:prstGeom>
              <a:blipFill>
                <a:blip r:embed="rId16"/>
                <a:stretch>
                  <a:fillRect t="-8197" r="-10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0A741-8B0D-492C-848C-96EA4CFA9B33}"/>
                  </a:ext>
                </a:extLst>
              </p:cNvPr>
              <p:cNvSpPr txBox="1"/>
              <p:nvPr/>
            </p:nvSpPr>
            <p:spPr>
              <a:xfrm>
                <a:off x="6622798" y="4182708"/>
                <a:ext cx="25677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длина Дебая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0A741-8B0D-492C-848C-96EA4CFA9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98" y="4182708"/>
                <a:ext cx="2567798" cy="369332"/>
              </a:xfrm>
              <a:prstGeom prst="rect">
                <a:avLst/>
              </a:prstGeom>
              <a:blipFill>
                <a:blip r:embed="rId1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5E41AE-1800-4D32-A90A-2EEF3AFFBB1A}"/>
                  </a:ext>
                </a:extLst>
              </p:cNvPr>
              <p:cNvSpPr txBox="1"/>
              <p:nvPr/>
            </p:nvSpPr>
            <p:spPr>
              <a:xfrm>
                <a:off x="6595759" y="4616951"/>
                <a:ext cx="55724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dirty="0"/>
                  <a:t> - плотность электрического заряда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5E41AE-1800-4D32-A90A-2EEF3AFFB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759" y="4616951"/>
                <a:ext cx="5572432" cy="369332"/>
              </a:xfrm>
              <a:prstGeom prst="rect">
                <a:avLst/>
              </a:prstGeom>
              <a:blipFill>
                <a:blip r:embed="rId1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EF739D-2BFF-4DF8-B493-C80323E64F75}"/>
                  </a:ext>
                </a:extLst>
              </p:cNvPr>
              <p:cNvSpPr txBox="1"/>
              <p:nvPr/>
            </p:nvSpPr>
            <p:spPr>
              <a:xfrm>
                <a:off x="6622798" y="5051194"/>
                <a:ext cx="3721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ф </m:t>
                    </m:r>
                  </m:oMath>
                </a14:m>
                <a:r>
                  <a:rPr lang="ru-RU" dirty="0"/>
                  <a:t>- потенциал электрического поля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EF739D-2BFF-4DF8-B493-C80323E64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98" y="5051194"/>
                <a:ext cx="3721147" cy="369332"/>
              </a:xfrm>
              <a:prstGeom prst="rect">
                <a:avLst/>
              </a:prstGeom>
              <a:blipFill>
                <a:blip r:embed="rId19"/>
                <a:stretch>
                  <a:fillRect l="-491" t="-10000" r="-49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950CC-370B-45FE-8D95-5D46A910595D}"/>
                  </a:ext>
                </a:extLst>
              </p:cNvPr>
              <p:cNvSpPr txBox="1"/>
              <p:nvPr/>
            </p:nvSpPr>
            <p:spPr>
              <a:xfrm>
                <a:off x="6622798" y="5440138"/>
                <a:ext cx="63363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ru-RU" dirty="0"/>
                  <a:t> - электроосмотический потенциал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950CC-370B-45FE-8D95-5D46A910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98" y="5440138"/>
                <a:ext cx="6336322" cy="369332"/>
              </a:xfrm>
              <a:prstGeom prst="rect">
                <a:avLst/>
              </a:prstGeom>
              <a:blipFill>
                <a:blip r:embed="rId20"/>
                <a:stretch>
                  <a:fillRect l="-28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B2C753-0929-487B-A3B6-EDD4277092AD}"/>
                  </a:ext>
                </a:extLst>
              </p:cNvPr>
              <p:cNvSpPr txBox="1"/>
              <p:nvPr/>
            </p:nvSpPr>
            <p:spPr>
              <a:xfrm>
                <a:off x="6647986" y="6241004"/>
                <a:ext cx="6477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ru-RU" dirty="0"/>
                  <a:t> - дзета потенциал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B2C753-0929-487B-A3B6-EDD42770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986" y="6241004"/>
                <a:ext cx="6477000" cy="369332"/>
              </a:xfrm>
              <a:prstGeom prst="rect">
                <a:avLst/>
              </a:prstGeom>
              <a:blipFill>
                <a:blip r:embed="rId21"/>
                <a:stretch>
                  <a:fillRect l="-282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8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8B488CC-E119-4374-95B3-E0FDCD3A893F}"/>
              </a:ext>
            </a:extLst>
          </p:cNvPr>
          <p:cNvSpPr/>
          <p:nvPr/>
        </p:nvSpPr>
        <p:spPr>
          <a:xfrm>
            <a:off x="0" y="1484784"/>
            <a:ext cx="12192000" cy="5373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77AE2-CE18-47B2-8A89-4D3DD63E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Дзета-потенциал границы раздела поверхность-жидкость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64EC2A-C64C-43EC-A793-30BB3B201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492896"/>
            <a:ext cx="8526065" cy="4153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5744B7-CF20-45C5-A6A2-3F22E9D93AAB}"/>
                  </a:ext>
                </a:extLst>
              </p:cNvPr>
              <p:cNvSpPr txBox="1"/>
              <p:nvPr/>
            </p:nvSpPr>
            <p:spPr>
              <a:xfrm>
                <a:off x="551384" y="1681840"/>
                <a:ext cx="901337" cy="565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5744B7-CF20-45C5-A6A2-3F22E9D93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681840"/>
                <a:ext cx="901337" cy="5657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FB64E-D3FC-4027-BFAB-5310030F4154}"/>
                  </a:ext>
                </a:extLst>
              </p:cNvPr>
              <p:cNvSpPr txBox="1"/>
              <p:nvPr/>
            </p:nvSpPr>
            <p:spPr>
              <a:xfrm>
                <a:off x="1919536" y="1614890"/>
                <a:ext cx="168155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FB64E-D3FC-4027-BFAB-5310030F4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1614890"/>
                <a:ext cx="1681550" cy="818366"/>
              </a:xfrm>
              <a:prstGeom prst="rect">
                <a:avLst/>
              </a:prstGeom>
              <a:blipFill>
                <a:blip r:embed="rId4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F0DA9D-D076-4779-AB71-73CF4EC895F3}"/>
                  </a:ext>
                </a:extLst>
              </p:cNvPr>
              <p:cNvSpPr txBox="1"/>
              <p:nvPr/>
            </p:nvSpPr>
            <p:spPr>
              <a:xfrm>
                <a:off x="4067901" y="1701781"/>
                <a:ext cx="110337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F0DA9D-D076-4779-AB71-73CF4EC89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01" y="1701781"/>
                <a:ext cx="1103379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04FD37-FFC0-410A-B3F7-D9C0B4715B49}"/>
              </a:ext>
            </a:extLst>
          </p:cNvPr>
          <p:cNvSpPr txBox="1"/>
          <p:nvPr/>
        </p:nvSpPr>
        <p:spPr>
          <a:xfrm>
            <a:off x="2611056" y="2492896"/>
            <a:ext cx="24482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202124"/>
                </a:solidFill>
              </a:rPr>
              <a:t>Поверхность: </a:t>
            </a:r>
            <a:r>
              <a:rPr lang="ru-RU" b="0" i="0" dirty="0">
                <a:solidFill>
                  <a:srgbClr val="202124"/>
                </a:solidFill>
                <a:effectLst/>
              </a:rPr>
              <a:t>Гётит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3A6A72-334B-4415-B29C-5AF8EEDDB252}"/>
              </a:ext>
            </a:extLst>
          </p:cNvPr>
          <p:cNvSpPr txBox="1"/>
          <p:nvPr/>
        </p:nvSpPr>
        <p:spPr>
          <a:xfrm>
            <a:off x="5956880" y="2492815"/>
            <a:ext cx="4603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4"/>
                </a:solidFill>
              </a:rPr>
              <a:t>Поверхность: </a:t>
            </a:r>
            <a:r>
              <a:rPr lang="ru-RU" dirty="0"/>
              <a:t>Стекловидный кремнезем</a:t>
            </a:r>
          </a:p>
        </p:txBody>
      </p:sp>
    </p:spTree>
    <p:extLst>
      <p:ext uri="{BB962C8B-B14F-4D97-AF65-F5344CB8AC3E}">
        <p14:creationId xmlns:p14="http://schemas.microsoft.com/office/powerpoint/2010/main" val="10173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BEFBC-9A4C-4A1A-87BE-12C0446A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потоки жидкости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DFFABB-023E-4C69-8DE6-0F551F19B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Электроосмотический потенциал</a:t>
            </a:r>
          </a:p>
        </p:txBody>
      </p:sp>
    </p:spTree>
    <p:extLst>
      <p:ext uri="{BB962C8B-B14F-4D97-AF65-F5344CB8AC3E}">
        <p14:creationId xmlns:p14="http://schemas.microsoft.com/office/powerpoint/2010/main" val="39872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A414D-1225-444D-944B-D0391A89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1-</a:t>
            </a:r>
            <a:r>
              <a:rPr lang="en-US" dirty="0"/>
              <a:t>D </a:t>
            </a:r>
            <a:r>
              <a:rPr lang="ru-RU" dirty="0"/>
              <a:t>уравнения Пуассона-Больцмана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07465C-31B4-432C-A8C0-CDFE1617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408" y="1700808"/>
            <a:ext cx="2133898" cy="924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8D152-81A6-4741-87BD-51FD81C8DDEE}"/>
              </a:ext>
            </a:extLst>
          </p:cNvPr>
          <p:cNvSpPr txBox="1"/>
          <p:nvPr/>
        </p:nvSpPr>
        <p:spPr>
          <a:xfrm>
            <a:off x="407368" y="1793503"/>
            <a:ext cx="484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Одномерное уравнение Пуассона-Больцмана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DBC287-AC73-4999-B887-1E4C7F633D9D}"/>
                  </a:ext>
                </a:extLst>
              </p:cNvPr>
              <p:cNvSpPr txBox="1"/>
              <p:nvPr/>
            </p:nvSpPr>
            <p:spPr>
              <a:xfrm>
                <a:off x="1066800" y="2323529"/>
                <a:ext cx="2640338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DBC287-AC73-4999-B887-1E4C7F633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323529"/>
                <a:ext cx="2640338" cy="602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6386331-EDB5-4DAE-994B-108505AF7A73}"/>
              </a:ext>
            </a:extLst>
          </p:cNvPr>
          <p:cNvSpPr txBox="1"/>
          <p:nvPr/>
        </p:nvSpPr>
        <p:spPr>
          <a:xfrm>
            <a:off x="407368" y="3244334"/>
            <a:ext cx="513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Производная электроосмотического потенциала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25202-7A51-445A-88AE-2FC8FF3BBDEF}"/>
                  </a:ext>
                </a:extLst>
              </p:cNvPr>
              <p:cNvSpPr txBox="1"/>
              <p:nvPr/>
            </p:nvSpPr>
            <p:spPr>
              <a:xfrm>
                <a:off x="1066800" y="3730694"/>
                <a:ext cx="399955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25202-7A51-445A-88AE-2FC8FF3B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30694"/>
                <a:ext cx="3999556" cy="818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C3E6B-DAB2-453E-B709-2B42B6E70227}"/>
                  </a:ext>
                </a:extLst>
              </p:cNvPr>
              <p:cNvSpPr txBox="1"/>
              <p:nvPr/>
            </p:nvSpPr>
            <p:spPr>
              <a:xfrm>
                <a:off x="5879976" y="3989034"/>
                <a:ext cx="3222101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⇒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C3E6B-DAB2-453E-B709-2B42B6E70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3989034"/>
                <a:ext cx="3222101" cy="301686"/>
              </a:xfrm>
              <a:prstGeom prst="rect">
                <a:avLst/>
              </a:prstGeom>
              <a:blipFill>
                <a:blip r:embed="rId5"/>
                <a:stretch>
                  <a:fillRect l="-568" r="-1136" b="-2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1F96B6-DA32-453A-9AF8-65FE927882A1}"/>
              </a:ext>
            </a:extLst>
          </p:cNvPr>
          <p:cNvSpPr txBox="1"/>
          <p:nvPr/>
        </p:nvSpPr>
        <p:spPr>
          <a:xfrm>
            <a:off x="407368" y="4869160"/>
            <a:ext cx="409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Распределение потенциала по каналу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180A1-BF28-474A-B96D-9123E8A49B0E}"/>
                  </a:ext>
                </a:extLst>
              </p:cNvPr>
              <p:cNvSpPr txBox="1"/>
              <p:nvPr/>
            </p:nvSpPr>
            <p:spPr>
              <a:xfrm>
                <a:off x="839416" y="5558592"/>
                <a:ext cx="3376116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𝛼𝛽</m:t>
                                          </m:r>
                                        </m:e>
                                      </m:rad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180A1-BF28-474A-B96D-9123E8A49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558592"/>
                <a:ext cx="3376116" cy="51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09FC00F-934B-4BCB-AB49-CB3B859CD1B1}"/>
              </a:ext>
            </a:extLst>
          </p:cNvPr>
          <p:cNvSpPr txBox="1"/>
          <p:nvPr/>
        </p:nvSpPr>
        <p:spPr>
          <a:xfrm>
            <a:off x="5066356" y="5633612"/>
            <a:ext cx="236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расстояние от стенки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C8908-7644-4F0B-B0A1-60DF2E21E31B}"/>
                  </a:ext>
                </a:extLst>
              </p:cNvPr>
              <p:cNvSpPr txBox="1"/>
              <p:nvPr/>
            </p:nvSpPr>
            <p:spPr>
              <a:xfrm>
                <a:off x="7657208" y="5679778"/>
                <a:ext cx="1258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C8908-7644-4F0B-B0A1-60DF2E21E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208" y="5679778"/>
                <a:ext cx="1258934" cy="276999"/>
              </a:xfrm>
              <a:prstGeom prst="rect">
                <a:avLst/>
              </a:prstGeom>
              <a:blipFill>
                <a:blip r:embed="rId7"/>
                <a:stretch>
                  <a:fillRect l="-3865" t="-2222" r="-5797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82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287E9-579D-4329-BA55-D7EBA9E4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Микрофильтры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46F11D-3837-427F-A7EC-E3D81848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" y="1700808"/>
            <a:ext cx="5591129" cy="5157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1B40BE-0C0D-4038-B111-63C6B7A23ABC}"/>
              </a:ext>
            </a:extLst>
          </p:cNvPr>
          <p:cNvSpPr txBox="1"/>
          <p:nvPr/>
        </p:nvSpPr>
        <p:spPr>
          <a:xfrm>
            <a:off x="6278451" y="202492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Определение воздушно-биологических/химических исследований</a:t>
            </a:r>
            <a:endParaRPr lang="en-US" dirty="0"/>
          </a:p>
          <a:p>
            <a:r>
              <a:rPr lang="ru-RU" dirty="0"/>
              <a:t>Приложения для мониторинга окружающей среды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5B4D6-7AAE-4D5A-8E2B-7FB4478389A5}"/>
              </a:ext>
            </a:extLst>
          </p:cNvPr>
          <p:cNvSpPr txBox="1"/>
          <p:nvPr/>
        </p:nvSpPr>
        <p:spPr>
          <a:xfrm>
            <a:off x="5781963" y="29664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b="1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Микрофорсунки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BC18B6-61B9-49B6-A02A-CE67DF13EAB7}"/>
              </a:ext>
            </a:extLst>
          </p:cNvPr>
          <p:cNvSpPr txBox="1"/>
          <p:nvPr/>
        </p:nvSpPr>
        <p:spPr>
          <a:xfrm>
            <a:off x="5781963" y="17013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b="1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Микрофильтры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E50A18-3BDA-4D4F-8CC0-BBAF8DCA11CB}"/>
              </a:ext>
            </a:extLst>
          </p:cNvPr>
          <p:cNvSpPr txBox="1"/>
          <p:nvPr/>
        </p:nvSpPr>
        <p:spPr>
          <a:xfrm>
            <a:off x="6347521" y="3271879"/>
            <a:ext cx="5472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Упорные генераторы для космических спутников.</a:t>
            </a:r>
          </a:p>
        </p:txBody>
      </p:sp>
      <p:pic>
        <p:nvPicPr>
          <p:cNvPr id="19" name="Picutre 21">
            <a:extLst>
              <a:ext uri="{FF2B5EF4-FFF2-40B4-BE49-F238E27FC236}">
                <a16:creationId xmlns:a16="http://schemas.microsoft.com/office/drawing/2014/main" id="{2A69BB09-BAFD-4CAF-97AE-7B154CCBB74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598698" y="3875245"/>
            <a:ext cx="2462530" cy="28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3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81D7F-8EAC-4A33-9681-AA6724F1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потенциала по каналу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FDE495-5788-4A30-8737-8F47C903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00808"/>
            <a:ext cx="8611802" cy="4086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2B1DF7-F7B4-4343-A619-4CF01CA433A1}"/>
                  </a:ext>
                </a:extLst>
              </p:cNvPr>
              <p:cNvSpPr txBox="1"/>
              <p:nvPr/>
            </p:nvSpPr>
            <p:spPr>
              <a:xfrm>
                <a:off x="1050032" y="6055626"/>
                <a:ext cx="947054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2B1DF7-F7B4-4343-A619-4CF01CA43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32" y="6055626"/>
                <a:ext cx="947054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799D309-D2E3-4860-8194-EC826410499D}"/>
              </a:ext>
            </a:extLst>
          </p:cNvPr>
          <p:cNvSpPr txBox="1"/>
          <p:nvPr/>
        </p:nvSpPr>
        <p:spPr>
          <a:xfrm>
            <a:off x="2495600" y="621227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 мера толщины EDL относительно высоты канала.</a:t>
            </a:r>
          </a:p>
        </p:txBody>
      </p:sp>
    </p:spTree>
    <p:extLst>
      <p:ext uri="{BB962C8B-B14F-4D97-AF65-F5344CB8AC3E}">
        <p14:creationId xmlns:p14="http://schemas.microsoft.com/office/powerpoint/2010/main" val="33263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B4A61-98BA-4C99-9521-4AB31C70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Пристеночное распределение потенциала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8D82D4-8527-42A2-9F26-9642CF32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599847"/>
            <a:ext cx="10075133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139640-8AFC-4191-B017-0C18D106030A}"/>
                  </a:ext>
                </a:extLst>
              </p:cNvPr>
              <p:cNvSpPr txBox="1"/>
              <p:nvPr/>
            </p:nvSpPr>
            <p:spPr>
              <a:xfrm>
                <a:off x="4897434" y="6239407"/>
                <a:ext cx="2397131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139640-8AFC-4191-B017-0C18D1060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434" y="6239407"/>
                <a:ext cx="2397131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6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E02C8-C2D0-47D1-999D-5B1B34EF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концепции электроосмотических течений по аналогии с теорией пограничного слоя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0C033A-7C02-4790-9A95-EA38459A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76" y="1922016"/>
            <a:ext cx="9849024" cy="4941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F31116-8681-417F-A21A-B66A3169729A}"/>
                  </a:ext>
                </a:extLst>
              </p:cNvPr>
              <p:cNvSpPr txBox="1"/>
              <p:nvPr/>
            </p:nvSpPr>
            <p:spPr>
              <a:xfrm>
                <a:off x="2279576" y="1737350"/>
                <a:ext cx="90616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Эффективная толщина EDL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99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                             </a:t>
                </a:r>
                <a:r>
                  <a:rPr lang="ru-RU" dirty="0"/>
                  <a:t>Толщина завихрения EDL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99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F31116-8681-417F-A21A-B66A31697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1737350"/>
                <a:ext cx="9061648" cy="369332"/>
              </a:xfrm>
              <a:prstGeom prst="rect">
                <a:avLst/>
              </a:prstGeom>
              <a:blipFill>
                <a:blip r:embed="rId3"/>
                <a:stretch>
                  <a:fillRect l="-606" t="-9836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2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9EA51-7B6A-45B1-99BE-A4EFF2C8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Несжимаемый поток с электрокинетическими силами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C1D676-A75D-40EB-8070-BBE03386C070}"/>
                  </a:ext>
                </a:extLst>
              </p:cNvPr>
              <p:cNvSpPr txBox="1"/>
              <p:nvPr/>
            </p:nvSpPr>
            <p:spPr>
              <a:xfrm>
                <a:off x="1096516" y="1700808"/>
                <a:ext cx="7640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C1D676-A75D-40EB-8070-BBE03386C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16" y="1700808"/>
                <a:ext cx="764055" cy="276999"/>
              </a:xfrm>
              <a:prstGeom prst="rect">
                <a:avLst/>
              </a:prstGeom>
              <a:blipFill>
                <a:blip r:embed="rId2"/>
                <a:stretch>
                  <a:fillRect l="-7200" r="-6400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DE0F4-6A17-435F-8CC3-7E9617F5F634}"/>
                  </a:ext>
                </a:extLst>
              </p:cNvPr>
              <p:cNvSpPr txBox="1"/>
              <p:nvPr/>
            </p:nvSpPr>
            <p:spPr>
              <a:xfrm>
                <a:off x="1124297" y="2238007"/>
                <a:ext cx="394140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d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𝐸𝐾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DE0F4-6A17-435F-8CC3-7E9617F5F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97" y="2238007"/>
                <a:ext cx="394140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C94735-5C70-4431-8AE8-46C5EC991798}"/>
              </a:ext>
            </a:extLst>
          </p:cNvPr>
          <p:cNvSpPr txBox="1"/>
          <p:nvPr/>
        </p:nvSpPr>
        <p:spPr>
          <a:xfrm>
            <a:off x="2351584" y="1627157"/>
            <a:ext cx="18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непрерывность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A8DF0-9DC8-4BCC-B30F-933D29999C91}"/>
              </a:ext>
            </a:extLst>
          </p:cNvPr>
          <p:cNvSpPr txBox="1"/>
          <p:nvPr/>
        </p:nvSpPr>
        <p:spPr>
          <a:xfrm>
            <a:off x="5444178" y="2364516"/>
            <a:ext cx="168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 Навье-Стокса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E7109C-3EE3-46EF-9AEF-A474A574D142}"/>
                  </a:ext>
                </a:extLst>
              </p:cNvPr>
              <p:cNvSpPr txBox="1"/>
              <p:nvPr/>
            </p:nvSpPr>
            <p:spPr>
              <a:xfrm>
                <a:off x="911424" y="2998305"/>
                <a:ext cx="1607840" cy="430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𝐸𝐾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E7109C-3EE3-46EF-9AEF-A474A574D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998305"/>
                <a:ext cx="1607840" cy="430695"/>
              </a:xfrm>
              <a:prstGeom prst="rect">
                <a:avLst/>
              </a:prstGeom>
              <a:blipFill>
                <a:blip r:embed="rId4"/>
                <a:stretch>
                  <a:fillRect t="-19718" b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7C93106-D22D-4233-AF1E-D46B64BAC1D3}"/>
              </a:ext>
            </a:extLst>
          </p:cNvPr>
          <p:cNvSpPr txBox="1"/>
          <p:nvPr/>
        </p:nvSpPr>
        <p:spPr>
          <a:xfrm>
            <a:off x="2639616" y="3028986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электро-кинетическая сила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614313-11DC-41E8-8D49-347467621346}"/>
                  </a:ext>
                </a:extLst>
              </p:cNvPr>
              <p:cNvSpPr txBox="1"/>
              <p:nvPr/>
            </p:nvSpPr>
            <p:spPr>
              <a:xfrm>
                <a:off x="1149424" y="3742355"/>
                <a:ext cx="256999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𝑒𝑧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614313-11DC-41E8-8D49-347467621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24" y="3742355"/>
                <a:ext cx="2569998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235F9C-369A-45D8-90CF-29F0760E176A}"/>
                  </a:ext>
                </a:extLst>
              </p:cNvPr>
              <p:cNvSpPr txBox="1"/>
              <p:nvPr/>
            </p:nvSpPr>
            <p:spPr>
              <a:xfrm>
                <a:off x="1162503" y="4416937"/>
                <a:ext cx="1487010" cy="524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235F9C-369A-45D8-90CF-29F0760E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503" y="4416937"/>
                <a:ext cx="1487010" cy="524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авая фигурная скобка 11">
            <a:extLst>
              <a:ext uri="{FF2B5EF4-FFF2-40B4-BE49-F238E27FC236}">
                <a16:creationId xmlns:a16="http://schemas.microsoft.com/office/drawing/2014/main" id="{4782B340-235A-4925-A9AD-59FAC04050E1}"/>
              </a:ext>
            </a:extLst>
          </p:cNvPr>
          <p:cNvSpPr/>
          <p:nvPr/>
        </p:nvSpPr>
        <p:spPr>
          <a:xfrm>
            <a:off x="4007768" y="3789040"/>
            <a:ext cx="233244" cy="11525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5923A-1BC5-41D2-BEA6-80ADE537BE90}"/>
              </a:ext>
            </a:extLst>
          </p:cNvPr>
          <p:cNvSpPr txBox="1"/>
          <p:nvPr/>
        </p:nvSpPr>
        <p:spPr>
          <a:xfrm>
            <a:off x="4545729" y="4133790"/>
            <a:ext cx="360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 уравнение Пуассона-Больцмана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3067D-BEFE-495B-B920-6F495219BA1D}"/>
                  </a:ext>
                </a:extLst>
              </p:cNvPr>
              <p:cNvSpPr txBox="1"/>
              <p:nvPr/>
            </p:nvSpPr>
            <p:spPr>
              <a:xfrm>
                <a:off x="1161932" y="5108203"/>
                <a:ext cx="8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3067D-BEFE-495B-B920-6F495219B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932" y="5108203"/>
                <a:ext cx="894540" cy="276999"/>
              </a:xfrm>
              <a:prstGeom prst="rect">
                <a:avLst/>
              </a:prstGeom>
              <a:blipFill>
                <a:blip r:embed="rId7"/>
                <a:stretch>
                  <a:fillRect l="-6164" t="-2222" r="-5479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5B18A1-4147-468D-8C95-5BFF90385CB6}"/>
                  </a:ext>
                </a:extLst>
              </p:cNvPr>
              <p:cNvSpPr txBox="1"/>
              <p:nvPr/>
            </p:nvSpPr>
            <p:spPr>
              <a:xfrm>
                <a:off x="1149424" y="5529767"/>
                <a:ext cx="98539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5B18A1-4147-468D-8C95-5BFF90385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24" y="5529767"/>
                <a:ext cx="985398" cy="310598"/>
              </a:xfrm>
              <a:prstGeom prst="rect">
                <a:avLst/>
              </a:prstGeom>
              <a:blipFill>
                <a:blip r:embed="rId8"/>
                <a:stretch>
                  <a:fillRect l="-5590" r="-7453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авая фигурная скобка 15">
            <a:extLst>
              <a:ext uri="{FF2B5EF4-FFF2-40B4-BE49-F238E27FC236}">
                <a16:creationId xmlns:a16="http://schemas.microsoft.com/office/drawing/2014/main" id="{639D0478-2751-4995-AA9F-914F69326B2C}"/>
              </a:ext>
            </a:extLst>
          </p:cNvPr>
          <p:cNvSpPr/>
          <p:nvPr/>
        </p:nvSpPr>
        <p:spPr>
          <a:xfrm>
            <a:off x="2279576" y="5108203"/>
            <a:ext cx="144016" cy="7321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FA0D4-4321-4C7F-AE44-04C772E01ECD}"/>
              </a:ext>
            </a:extLst>
          </p:cNvPr>
          <p:cNvSpPr txBox="1"/>
          <p:nvPr/>
        </p:nvSpPr>
        <p:spPr>
          <a:xfrm>
            <a:off x="2783632" y="5270224"/>
            <a:ext cx="32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внешнее электрическое поле</a:t>
            </a:r>
          </a:p>
        </p:txBody>
      </p:sp>
    </p:spTree>
    <p:extLst>
      <p:ext uri="{BB962C8B-B14F-4D97-AF65-F5344CB8AC3E}">
        <p14:creationId xmlns:p14="http://schemas.microsoft.com/office/powerpoint/2010/main" val="7223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569F2-C475-4A78-8EB5-B32EFFAA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Чистый электроосмотический поток в канале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002610-F7EE-428A-BAE8-4F6D1051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988840"/>
            <a:ext cx="4648849" cy="1638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994B6-8AA4-4800-943D-85A44536043E}"/>
              </a:ext>
            </a:extLst>
          </p:cNvPr>
          <p:cNvSpPr txBox="1"/>
          <p:nvPr/>
        </p:nvSpPr>
        <p:spPr>
          <a:xfrm>
            <a:off x="1127448" y="1804174"/>
            <a:ext cx="22271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Электрическое поле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AD3CBC-43A8-4181-A19C-46717EF2A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1907500"/>
            <a:ext cx="6768741" cy="4859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43B84D-EDE0-4D77-837D-6908DD4B2D23}"/>
                  </a:ext>
                </a:extLst>
              </p:cNvPr>
              <p:cNvSpPr txBox="1"/>
              <p:nvPr/>
            </p:nvSpPr>
            <p:spPr>
              <a:xfrm>
                <a:off x="1807536" y="3986979"/>
                <a:ext cx="1832361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43B84D-EDE0-4D77-837D-6908DD4B2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536" y="3986979"/>
                <a:ext cx="1832361" cy="602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D2BAB7-3B55-4981-8FD7-EE8F3623FBF8}"/>
                  </a:ext>
                </a:extLst>
              </p:cNvPr>
              <p:cNvSpPr txBox="1"/>
              <p:nvPr/>
            </p:nvSpPr>
            <p:spPr>
              <a:xfrm>
                <a:off x="1899612" y="4949254"/>
                <a:ext cx="1740285" cy="55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D2BAB7-3B55-4981-8FD7-EE8F3623F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612" y="4949254"/>
                <a:ext cx="1740285" cy="551626"/>
              </a:xfrm>
              <a:prstGeom prst="rect">
                <a:avLst/>
              </a:prstGeom>
              <a:blipFill>
                <a:blip r:embed="rId5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38B169-553B-43B4-80DF-AFF1662388F7}"/>
                  </a:ext>
                </a:extLst>
              </p:cNvPr>
              <p:cNvSpPr txBox="1"/>
              <p:nvPr/>
            </p:nvSpPr>
            <p:spPr>
              <a:xfrm>
                <a:off x="229504" y="5890217"/>
                <a:ext cx="1158074" cy="633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𝜁𝜀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38B169-553B-43B4-80DF-AFF16623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4" y="5890217"/>
                <a:ext cx="1158074" cy="6336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1E25D2C-E7A2-44D9-8C2C-A950DC87478E}"/>
              </a:ext>
            </a:extLst>
          </p:cNvPr>
          <p:cNvSpPr txBox="1"/>
          <p:nvPr/>
        </p:nvSpPr>
        <p:spPr>
          <a:xfrm>
            <a:off x="1413132" y="6043507"/>
            <a:ext cx="395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ru-RU" dirty="0"/>
              <a:t>скорость Гельмгольца-</a:t>
            </a:r>
            <a:r>
              <a:rPr lang="ru-RU" dirty="0" err="1"/>
              <a:t>Смолучовски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283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910E7-6E47-468E-857B-62C5994D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рядом со стенкой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82B0E0-2643-4CD1-9AF9-EB84281FF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56792"/>
            <a:ext cx="9421985" cy="5301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A25AB-1944-4764-A16A-F3D91A4FB575}"/>
                  </a:ext>
                </a:extLst>
              </p:cNvPr>
              <p:cNvSpPr txBox="1"/>
              <p:nvPr/>
            </p:nvSpPr>
            <p:spPr>
              <a:xfrm>
                <a:off x="9403876" y="1844824"/>
                <a:ext cx="291403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Масштабированией внутреннего слоя распределения потенциала не зависит от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A25AB-1944-4764-A16A-F3D91A4FB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76" y="1844824"/>
                <a:ext cx="2914032" cy="1477328"/>
              </a:xfrm>
              <a:prstGeom prst="rect">
                <a:avLst/>
              </a:prstGeom>
              <a:blipFill>
                <a:blip r:embed="rId3"/>
                <a:stretch>
                  <a:fillRect l="-1883" t="-2479" b="-57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7E66F97-3D03-4F39-A801-8E7758AF0326}"/>
              </a:ext>
            </a:extLst>
          </p:cNvPr>
          <p:cNvSpPr txBox="1"/>
          <p:nvPr/>
        </p:nvSpPr>
        <p:spPr>
          <a:xfrm>
            <a:off x="3287688" y="4797152"/>
            <a:ext cx="518457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Толщина смещения EDL</a:t>
            </a:r>
          </a:p>
          <a:p>
            <a:r>
              <a:rPr lang="ru-RU" dirty="0"/>
              <a:t>d выражает дефект объемного расхода из-за распределения скорости в пределах ДЭС.</a:t>
            </a:r>
          </a:p>
        </p:txBody>
      </p:sp>
    </p:spTree>
    <p:extLst>
      <p:ext uri="{BB962C8B-B14F-4D97-AF65-F5344CB8AC3E}">
        <p14:creationId xmlns:p14="http://schemas.microsoft.com/office/powerpoint/2010/main" val="422339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6D124-1603-4F4E-9087-787408F9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Смешанный электроосмотический канал / канал, управляемый давлением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6936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90C23-6989-4171-8A0C-AE652A8F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Смешанный канал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4DE1CE-047C-483E-997F-95BFE3F3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1556792"/>
            <a:ext cx="7716327" cy="2467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7EDF8-084F-468C-8E25-63E14607B7AB}"/>
                  </a:ext>
                </a:extLst>
              </p:cNvPr>
              <p:cNvSpPr txBox="1"/>
              <p:nvPr/>
            </p:nvSpPr>
            <p:spPr>
              <a:xfrm>
                <a:off x="479376" y="4442692"/>
                <a:ext cx="11017224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• Электроосмотический способ присутствует в средней части канала.</a:t>
                </a:r>
              </a:p>
              <a:p>
                <a:endParaRPr lang="en-US" dirty="0"/>
              </a:p>
              <a:p>
                <a:r>
                  <a:rPr lang="ru-RU" dirty="0"/>
                  <a:t>• Различные условия на входе (расход) задаются для получения смешанного потока, управляемого циркуляцией воздуха и давлением.</a:t>
                </a:r>
              </a:p>
              <a:p>
                <a:endParaRPr lang="en-US" dirty="0"/>
              </a:p>
              <a:p>
                <a:r>
                  <a:rPr lang="ru-RU" dirty="0"/>
                  <a:t>• Моделирование для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=10 000,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=0.005</m:t>
                    </m:r>
                  </m:oMath>
                </a14:m>
                <a:endParaRPr lang="ru-RU" dirty="0"/>
              </a:p>
              <a:p>
                <a:endParaRPr lang="en-US" dirty="0"/>
              </a:p>
              <a:p>
                <a:r>
                  <a:rPr lang="ru-RU" dirty="0"/>
                  <a:t>• EDL разрешается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7EDF8-084F-468C-8E25-63E14607B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442692"/>
                <a:ext cx="11017224" cy="2308324"/>
              </a:xfrm>
              <a:prstGeom prst="rect">
                <a:avLst/>
              </a:prstGeom>
              <a:blipFill>
                <a:blip r:embed="rId3"/>
                <a:stretch>
                  <a:fillRect l="-498" t="-1587" b="-3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85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1022D-BE40-462B-ACB3-E3D106E2C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Смешанный канал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AA4A64-F4DB-4125-926D-ECE7AC32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9" y="1772816"/>
            <a:ext cx="5144218" cy="1952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C8B687-15D4-4CD1-929E-3BBA8143D1A2}"/>
                  </a:ext>
                </a:extLst>
              </p:cNvPr>
              <p:cNvSpPr txBox="1"/>
              <p:nvPr/>
            </p:nvSpPr>
            <p:spPr>
              <a:xfrm>
                <a:off x="6078052" y="1772816"/>
                <a:ext cx="1922321" cy="603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C8B687-15D4-4CD1-929E-3BBA8143D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052" y="1772816"/>
                <a:ext cx="1922321" cy="603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43ABA5-9A7B-40F7-B8D6-DDE32469C7DE}"/>
                  </a:ext>
                </a:extLst>
              </p:cNvPr>
              <p:cNvSpPr txBox="1"/>
              <p:nvPr/>
            </p:nvSpPr>
            <p:spPr>
              <a:xfrm>
                <a:off x="6096000" y="2566459"/>
                <a:ext cx="1368152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43ABA5-9A7B-40F7-B8D6-DDE32469C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6459"/>
                <a:ext cx="1368152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A99738-A35B-470F-B107-995E78220F7D}"/>
                  </a:ext>
                </a:extLst>
              </p:cNvPr>
              <p:cNvSpPr txBox="1"/>
              <p:nvPr/>
            </p:nvSpPr>
            <p:spPr>
              <a:xfrm>
                <a:off x="5806891" y="3424157"/>
                <a:ext cx="2314030" cy="603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A99738-A35B-470F-B107-995E78220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891" y="3424157"/>
                <a:ext cx="2314030" cy="603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5AA594-4F15-4433-A304-F84C14C1A31A}"/>
                  </a:ext>
                </a:extLst>
              </p:cNvPr>
              <p:cNvSpPr txBox="1"/>
              <p:nvPr/>
            </p:nvSpPr>
            <p:spPr>
              <a:xfrm>
                <a:off x="373634" y="4382204"/>
                <a:ext cx="139525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𝐸𝑂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5AA594-4F15-4433-A304-F84C14C1A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4" y="4382204"/>
                <a:ext cx="1395254" cy="298415"/>
              </a:xfrm>
              <a:prstGeom prst="rect">
                <a:avLst/>
              </a:prstGeom>
              <a:blipFill>
                <a:blip r:embed="rId6"/>
                <a:stretch>
                  <a:fillRect l="-1747" r="-1310" b="-20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AA5E16-C7B4-4E8C-B849-94587A7D398D}"/>
                  </a:ext>
                </a:extLst>
              </p:cNvPr>
              <p:cNvSpPr txBox="1"/>
              <p:nvPr/>
            </p:nvSpPr>
            <p:spPr>
              <a:xfrm>
                <a:off x="6173992" y="4249475"/>
                <a:ext cx="1290160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AA5E16-C7B4-4E8C-B849-94587A7D3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992" y="4249475"/>
                <a:ext cx="1290160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279DA02-D7FF-456F-B147-AC030582F57F}"/>
              </a:ext>
            </a:extLst>
          </p:cNvPr>
          <p:cNvSpPr txBox="1"/>
          <p:nvPr/>
        </p:nvSpPr>
        <p:spPr>
          <a:xfrm>
            <a:off x="2062734" y="4360239"/>
            <a:ext cx="3888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,при отсутствии градиента давления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08A708-F408-4D17-B697-F70EC7745509}"/>
                  </a:ext>
                </a:extLst>
              </p:cNvPr>
              <p:cNvSpPr txBox="1"/>
              <p:nvPr/>
            </p:nvSpPr>
            <p:spPr>
              <a:xfrm>
                <a:off x="373634" y="4941168"/>
                <a:ext cx="192751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08A708-F408-4D17-B697-F70EC774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34" y="4941168"/>
                <a:ext cx="192751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E95A3D-3B00-4E9F-A48B-A55669CB2D74}"/>
              </a:ext>
            </a:extLst>
          </p:cNvPr>
          <p:cNvSpPr txBox="1"/>
          <p:nvPr/>
        </p:nvSpPr>
        <p:spPr>
          <a:xfrm>
            <a:off x="2639616" y="5039962"/>
            <a:ext cx="66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, где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4FA588-6DC5-4CF4-951F-9A9A546F8ABE}"/>
                  </a:ext>
                </a:extLst>
              </p:cNvPr>
              <p:cNvSpPr txBox="1"/>
              <p:nvPr/>
            </p:nvSpPr>
            <p:spPr>
              <a:xfrm>
                <a:off x="3307684" y="4982653"/>
                <a:ext cx="777777" cy="519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4FA588-6DC5-4CF4-951F-9A9A546F8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84" y="4982653"/>
                <a:ext cx="777777" cy="5196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57FD44B-8B4B-4AFE-A56F-B9B427866811}"/>
              </a:ext>
            </a:extLst>
          </p:cNvPr>
          <p:cNvSpPr txBox="1"/>
          <p:nvPr/>
        </p:nvSpPr>
        <p:spPr>
          <a:xfrm>
            <a:off x="4158568" y="50287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4D4D1F-C1DF-4076-B1E8-13136B8C7D3E}"/>
                  </a:ext>
                </a:extLst>
              </p:cNvPr>
              <p:cNvSpPr txBox="1"/>
              <p:nvPr/>
            </p:nvSpPr>
            <p:spPr>
              <a:xfrm>
                <a:off x="4711793" y="4971889"/>
                <a:ext cx="1228028" cy="55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4D4D1F-C1DF-4076-B1E8-13136B8C7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793" y="4971889"/>
                <a:ext cx="1228028" cy="5516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E2FADAB-55C7-4FCA-9BEA-48B892A947E0}"/>
              </a:ext>
            </a:extLst>
          </p:cNvPr>
          <p:cNvSpPr txBox="1"/>
          <p:nvPr/>
        </p:nvSpPr>
        <p:spPr>
          <a:xfrm>
            <a:off x="6096000" y="5018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51EBE-C74A-47E6-9343-922B8EF62444}"/>
                  </a:ext>
                </a:extLst>
              </p:cNvPr>
              <p:cNvSpPr txBox="1"/>
              <p:nvPr/>
            </p:nvSpPr>
            <p:spPr>
              <a:xfrm>
                <a:off x="6513604" y="4963441"/>
                <a:ext cx="610936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751EBE-C74A-47E6-9343-922B8EF62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04" y="4963441"/>
                <a:ext cx="610936" cy="4743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331105B-CD8F-4ECF-89C3-5572048A1289}"/>
              </a:ext>
            </a:extLst>
          </p:cNvPr>
          <p:cNvSpPr txBox="1"/>
          <p:nvPr/>
        </p:nvSpPr>
        <p:spPr>
          <a:xfrm>
            <a:off x="309400" y="6056477"/>
            <a:ext cx="299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Нулевой градиент давления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FF7147-F8A5-4027-99C4-CC7485FDEFAB}"/>
                  </a:ext>
                </a:extLst>
              </p:cNvPr>
              <p:cNvSpPr txBox="1"/>
              <p:nvPr/>
            </p:nvSpPr>
            <p:spPr>
              <a:xfrm>
                <a:off x="3589819" y="6102643"/>
                <a:ext cx="1829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FF7147-F8A5-4027-99C4-CC7485FDE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819" y="6102643"/>
                <a:ext cx="1829540" cy="276999"/>
              </a:xfrm>
              <a:prstGeom prst="rect">
                <a:avLst/>
              </a:prstGeom>
              <a:blipFill>
                <a:blip r:embed="rId12"/>
                <a:stretch>
                  <a:fillRect l="-2667" r="-4000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B0BA8-D588-4140-A223-D60282EF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Смешанный канал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00A977-CAA0-4420-814D-0BD404E4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00808"/>
            <a:ext cx="3096344" cy="1175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77669-5FC3-404D-BF7A-D20E9EE511E0}"/>
              </a:ext>
            </a:extLst>
          </p:cNvPr>
          <p:cNvSpPr txBox="1"/>
          <p:nvPr/>
        </p:nvSpPr>
        <p:spPr>
          <a:xfrm>
            <a:off x="4831805" y="1957662"/>
            <a:ext cx="299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Нулевой градиент давления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4EE9C6-6723-469E-9EFA-D32AE5E8851D}"/>
                  </a:ext>
                </a:extLst>
              </p:cNvPr>
              <p:cNvSpPr txBox="1"/>
              <p:nvPr/>
            </p:nvSpPr>
            <p:spPr>
              <a:xfrm>
                <a:off x="8112224" y="2003828"/>
                <a:ext cx="1829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4EE9C6-6723-469E-9EFA-D32AE5E88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2003828"/>
                <a:ext cx="1829540" cy="276999"/>
              </a:xfrm>
              <a:prstGeom prst="rect">
                <a:avLst/>
              </a:prstGeom>
              <a:blipFill>
                <a:blip r:embed="rId3"/>
                <a:stretch>
                  <a:fillRect l="-2667" t="-2222" r="-4000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0B9ED6-9567-4319-BD70-E7C993B8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2952205"/>
            <a:ext cx="8383170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D6EFB0-D65C-4BE6-9858-84F5D341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модели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F58156F-C6A5-44F7-8EBF-C05777B4D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663042"/>
              </p:ext>
            </p:extLst>
          </p:nvPr>
        </p:nvGraphicFramePr>
        <p:xfrm>
          <a:off x="407368" y="2276872"/>
          <a:ext cx="4072255" cy="182245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74775">
                  <a:extLst>
                    <a:ext uri="{9D8B030D-6E8A-4147-A177-3AD203B41FA5}">
                      <a16:colId xmlns:a16="http://schemas.microsoft.com/office/drawing/2014/main" val="1608174455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965425354"/>
                    </a:ext>
                  </a:extLst>
                </a:gridCol>
                <a:gridCol w="892810">
                  <a:extLst>
                    <a:ext uri="{9D8B030D-6E8A-4147-A177-3AD203B41FA5}">
                      <a16:colId xmlns:a16="http://schemas.microsoft.com/office/drawing/2014/main" val="828174035"/>
                    </a:ext>
                  </a:extLst>
                </a:gridCol>
                <a:gridCol w="905510">
                  <a:extLst>
                    <a:ext uri="{9D8B030D-6E8A-4147-A177-3AD203B41FA5}">
                      <a16:colId xmlns:a16="http://schemas.microsoft.com/office/drawing/2014/main" val="3549512492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ru-RU" sz="500">
                          <a:effectLst/>
                        </a:rPr>
                        <a:t> 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</a:endParaRPr>
                    </a:p>
                  </a:txBody>
                  <a:tcPr marL="6350" marR="6350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y-NL" sz="1600">
                          <a:effectLst/>
                        </a:rPr>
                        <a:t>Размеры (микрон)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200292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algn="ctr"/>
                      <a:r>
                        <a:rPr lang="fy-NL" sz="1800">
                          <a:effectLst/>
                        </a:rPr>
                        <a:t>Lref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y-NL" sz="1600">
                          <a:effectLst/>
                        </a:rPr>
                        <a:t>л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y-NL" sz="1600">
                          <a:effectLst/>
                        </a:rPr>
                        <a:t>час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y-NL" sz="1600">
                          <a:effectLst/>
                        </a:rPr>
                        <a:t>т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24870611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215900"/>
                      <a:r>
                        <a:rPr lang="fy-NL" sz="1600">
                          <a:effectLst/>
                        </a:rPr>
                        <a:t>6 микрон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y-NL" sz="1600">
                          <a:effectLst/>
                        </a:rPr>
                        <a:t>6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266700"/>
                      <a:r>
                        <a:rPr lang="fy-NL" sz="1600">
                          <a:effectLst/>
                        </a:rPr>
                        <a:t>3,6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fy-NL" sz="1600">
                          <a:effectLst/>
                        </a:rPr>
                        <a:t>2,4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1576389729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indent="215900"/>
                      <a:r>
                        <a:rPr lang="fy-NL" sz="1600">
                          <a:effectLst/>
                        </a:rPr>
                        <a:t>4 микрона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355600"/>
                      <a:r>
                        <a:rPr lang="fy-NL" sz="1600">
                          <a:effectLst/>
                        </a:rPr>
                        <a:t>4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266700"/>
                      <a:r>
                        <a:rPr lang="fy-NL" sz="1600">
                          <a:effectLst/>
                        </a:rPr>
                        <a:t>2,4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266700"/>
                      <a:r>
                        <a:rPr lang="fy-NL" sz="1600">
                          <a:effectLst/>
                        </a:rPr>
                        <a:t>1,6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946365533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indent="215900"/>
                      <a:r>
                        <a:rPr lang="fy-NL" sz="1600">
                          <a:effectLst/>
                        </a:rPr>
                        <a:t>2 микрона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y-NL" sz="1600">
                          <a:effectLst/>
                        </a:rPr>
                        <a:t>2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266700"/>
                      <a:r>
                        <a:rPr lang="fy-NL" sz="1600">
                          <a:effectLst/>
                        </a:rPr>
                        <a:t>1,2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fy-NL" sz="1600">
                          <a:effectLst/>
                        </a:rPr>
                        <a:t>0,8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3091721407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indent="215900"/>
                      <a:r>
                        <a:rPr lang="fy-NL" sz="1600">
                          <a:effectLst/>
                        </a:rPr>
                        <a:t>1 микрон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y-NL" sz="1600">
                          <a:effectLst/>
                        </a:rPr>
                        <a:t>1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266700"/>
                      <a:r>
                        <a:rPr lang="fy-NL" sz="1600">
                          <a:effectLst/>
                        </a:rPr>
                        <a:t>0,6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 indent="266700" algn="just"/>
                      <a:r>
                        <a:rPr lang="fy-NL" sz="1600" dirty="0">
                          <a:effectLst/>
                        </a:rPr>
                        <a:t>0,4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" marR="6350" marT="0" marB="0" anchor="b"/>
                </a:tc>
                <a:extLst>
                  <a:ext uri="{0D108BD9-81ED-4DB2-BD59-A6C34878D82A}">
                    <a16:rowId xmlns:a16="http://schemas.microsoft.com/office/drawing/2014/main" val="865316649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678390-6B26-42DC-8D44-9129ED52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80" y="1772816"/>
            <a:ext cx="4241198" cy="4923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8D130D-6CBE-4DA6-BB69-793860122ADD}"/>
                  </a:ext>
                </a:extLst>
              </p:cNvPr>
              <p:cNvSpPr txBox="1"/>
              <p:nvPr/>
            </p:nvSpPr>
            <p:spPr>
              <a:xfrm>
                <a:off x="839416" y="5445224"/>
                <a:ext cx="6096000" cy="489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Коэффициент открытия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8D130D-6CBE-4DA6-BB69-793860122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445224"/>
                <a:ext cx="6096000" cy="489814"/>
              </a:xfrm>
              <a:prstGeom prst="rect">
                <a:avLst/>
              </a:prstGeom>
              <a:blipFill>
                <a:blip r:embed="rId3"/>
                <a:stretch>
                  <a:fillRect l="-900" b="-61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93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8C9BB4-B43B-4D51-BB1D-A8BC3AFA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Смешанный канал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FF012E-46B8-45E4-B133-8ACCED68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00808"/>
            <a:ext cx="3096344" cy="1175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5B0C4-A13B-4C7C-A50A-C36CE1146624}"/>
              </a:ext>
            </a:extLst>
          </p:cNvPr>
          <p:cNvSpPr txBox="1"/>
          <p:nvPr/>
        </p:nvSpPr>
        <p:spPr>
          <a:xfrm>
            <a:off x="191344" y="2876272"/>
            <a:ext cx="698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Смешанный электроосмотический / управляемый давлением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FA8EE1-E3C6-475F-A59A-525121EF8E7F}"/>
                  </a:ext>
                </a:extLst>
              </p:cNvPr>
              <p:cNvSpPr txBox="1"/>
              <p:nvPr/>
            </p:nvSpPr>
            <p:spPr>
              <a:xfrm>
                <a:off x="7391742" y="2773840"/>
                <a:ext cx="3733458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FA8EE1-E3C6-475F-A59A-525121EF8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742" y="2773840"/>
                <a:ext cx="3733458" cy="574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4B7AE80-2FB7-46F5-B0B7-A811964172FC}"/>
              </a:ext>
            </a:extLst>
          </p:cNvPr>
          <p:cNvSpPr txBox="1"/>
          <p:nvPr/>
        </p:nvSpPr>
        <p:spPr>
          <a:xfrm>
            <a:off x="564070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A847A-78B7-4671-9B8F-B6F4DD517CA8}"/>
                  </a:ext>
                </a:extLst>
              </p:cNvPr>
              <p:cNvSpPr txBox="1"/>
              <p:nvPr/>
            </p:nvSpPr>
            <p:spPr>
              <a:xfrm>
                <a:off x="407368" y="3415589"/>
                <a:ext cx="3887987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𝛼𝛽</m:t>
                                          </m:r>
                                        </m:e>
                                      </m:rad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A847A-78B7-4671-9B8F-B6F4DD517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415589"/>
                <a:ext cx="3887987" cy="51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15E2CB-67E2-4A5C-951C-80A2A7EE2A8E}"/>
                  </a:ext>
                </a:extLst>
              </p:cNvPr>
              <p:cNvSpPr txBox="1"/>
              <p:nvPr/>
            </p:nvSpPr>
            <p:spPr>
              <a:xfrm>
                <a:off x="5231904" y="3536775"/>
                <a:ext cx="1258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15E2CB-67E2-4A5C-951C-80A2A7EE2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3536775"/>
                <a:ext cx="1258934" cy="276999"/>
              </a:xfrm>
              <a:prstGeom prst="rect">
                <a:avLst/>
              </a:prstGeom>
              <a:blipFill>
                <a:blip r:embed="rId5"/>
                <a:stretch>
                  <a:fillRect l="-3865" r="-5797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C9D3ED-57BC-47CE-908A-2FCB1CA55F98}"/>
              </a:ext>
            </a:extLst>
          </p:cNvPr>
          <p:cNvSpPr txBox="1"/>
          <p:nvPr/>
        </p:nvSpPr>
        <p:spPr>
          <a:xfrm>
            <a:off x="191344" y="4261678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Толщина смещения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11AF7A-3116-4DAE-8BA7-D2F2ABD3B900}"/>
                  </a:ext>
                </a:extLst>
              </p:cNvPr>
              <p:cNvSpPr txBox="1"/>
              <p:nvPr/>
            </p:nvSpPr>
            <p:spPr>
              <a:xfrm>
                <a:off x="2760759" y="4126705"/>
                <a:ext cx="1420838" cy="639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</m:acc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11AF7A-3116-4DAE-8BA7-D2F2ABD3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9" y="4126705"/>
                <a:ext cx="1420838" cy="6392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70E62-2C0C-4023-AE6C-0CC8200C9893}"/>
                  </a:ext>
                </a:extLst>
              </p:cNvPr>
              <p:cNvSpPr txBox="1"/>
              <p:nvPr/>
            </p:nvSpPr>
            <p:spPr>
              <a:xfrm>
                <a:off x="5071042" y="4101750"/>
                <a:ext cx="4641399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𝛼𝛽</m:t>
                                      </m:r>
                                    </m:e>
                                  </m:rad>
                                </m:den>
                              </m:f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acc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𝛼𝛽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70E62-2C0C-4023-AE6C-0CC8200C9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042" y="4101750"/>
                <a:ext cx="4641399" cy="691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AAD00E6-A50D-4E4B-83FF-A66C286A914D}"/>
              </a:ext>
            </a:extLst>
          </p:cNvPr>
          <p:cNvSpPr txBox="1"/>
          <p:nvPr/>
        </p:nvSpPr>
        <p:spPr>
          <a:xfrm>
            <a:off x="253371" y="5079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Объемный расход на ширину канала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8CC54F-10D1-464B-8E50-1D2A751324AB}"/>
                  </a:ext>
                </a:extLst>
              </p:cNvPr>
              <p:cNvSpPr txBox="1"/>
              <p:nvPr/>
            </p:nvSpPr>
            <p:spPr>
              <a:xfrm>
                <a:off x="3656947" y="5673445"/>
                <a:ext cx="424372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8CC54F-10D1-464B-8E50-1D2A75132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947" y="5673445"/>
                <a:ext cx="4243726" cy="8183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17FFEB4-F262-41BB-ABB6-CAB3618132D2}"/>
              </a:ext>
            </a:extLst>
          </p:cNvPr>
          <p:cNvSpPr txBox="1"/>
          <p:nvPr/>
        </p:nvSpPr>
        <p:spPr>
          <a:xfrm>
            <a:off x="394838" y="5897962"/>
            <a:ext cx="310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Напряжение сдвига стенки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26015B-098C-4505-A9D4-8BE0BFDF259C}"/>
                  </a:ext>
                </a:extLst>
              </p:cNvPr>
              <p:cNvSpPr txBox="1"/>
              <p:nvPr/>
            </p:nvSpPr>
            <p:spPr>
              <a:xfrm>
                <a:off x="4656120" y="4942090"/>
                <a:ext cx="2735621" cy="644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+2(1−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𝛼𝛽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26015B-098C-4505-A9D4-8BE0BFDF2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120" y="4942090"/>
                <a:ext cx="2735621" cy="6447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04073C-A202-4D44-80DF-35460E6BEACA}"/>
                  </a:ext>
                </a:extLst>
              </p:cNvPr>
              <p:cNvSpPr txBox="1"/>
              <p:nvPr/>
            </p:nvSpPr>
            <p:spPr>
              <a:xfrm>
                <a:off x="8630705" y="5693615"/>
                <a:ext cx="316112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fun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04073C-A202-4D44-80DF-35460E6BE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705" y="5693615"/>
                <a:ext cx="3161122" cy="8183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0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547A7-DE4A-45B7-82DC-F89516CF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Смешанное электроосмотическое/управляемое давлением распределение давления и скорости в канале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8AE573-01AA-47FB-8505-BCA2659D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1623080"/>
            <a:ext cx="4462419" cy="30579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88115F-6DF4-47C8-AA50-EB1D9198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1628800"/>
            <a:ext cx="3991532" cy="30579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7E08E7-B297-452E-88C7-5118B93F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5433474"/>
            <a:ext cx="3820058" cy="1324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EFA202-522B-4ADC-AA92-944C4C7F1D9E}"/>
                  </a:ext>
                </a:extLst>
              </p:cNvPr>
              <p:cNvSpPr txBox="1"/>
              <p:nvPr/>
            </p:nvSpPr>
            <p:spPr>
              <a:xfrm>
                <a:off x="1076096" y="4681032"/>
                <a:ext cx="2776145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𝛼𝛽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EFA202-522B-4ADC-AA92-944C4C7F1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96" y="4681032"/>
                <a:ext cx="2776145" cy="715902"/>
              </a:xfrm>
              <a:prstGeom prst="rect">
                <a:avLst/>
              </a:prstGeom>
              <a:blipFill>
                <a:blip r:embed="rId5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C51020-708D-49F5-90EE-4B0256F1D9EE}"/>
                  </a:ext>
                </a:extLst>
              </p:cNvPr>
              <p:cNvSpPr txBox="1"/>
              <p:nvPr/>
            </p:nvSpPr>
            <p:spPr>
              <a:xfrm>
                <a:off x="5231904" y="4911005"/>
                <a:ext cx="3733458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C51020-708D-49F5-90EE-4B0256F1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4911005"/>
                <a:ext cx="3733458" cy="574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AF83C-BCE8-42D5-8FB0-545E4F75FBE1}"/>
                  </a:ext>
                </a:extLst>
              </p:cNvPr>
              <p:cNvSpPr txBox="1"/>
              <p:nvPr/>
            </p:nvSpPr>
            <p:spPr>
              <a:xfrm>
                <a:off x="5278227" y="5793071"/>
                <a:ext cx="998222" cy="55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AF83C-BCE8-42D5-8FB0-545E4F75F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227" y="5793071"/>
                <a:ext cx="998222" cy="5516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BA7A7B-5811-4384-9593-B824DF9E9709}"/>
                  </a:ext>
                </a:extLst>
              </p:cNvPr>
              <p:cNvSpPr txBox="1"/>
              <p:nvPr/>
            </p:nvSpPr>
            <p:spPr>
              <a:xfrm>
                <a:off x="9970938" y="1916832"/>
                <a:ext cx="632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BA7A7B-5811-4384-9593-B824DF9E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938" y="1916832"/>
                <a:ext cx="632161" cy="276999"/>
              </a:xfrm>
              <a:prstGeom prst="rect">
                <a:avLst/>
              </a:prstGeom>
              <a:blipFill>
                <a:blip r:embed="rId8"/>
                <a:stretch>
                  <a:fillRect l="-4854" r="-8738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6AC015-F130-4504-8002-BC3FCDE383E2}"/>
                  </a:ext>
                </a:extLst>
              </p:cNvPr>
              <p:cNvSpPr txBox="1"/>
              <p:nvPr/>
            </p:nvSpPr>
            <p:spPr>
              <a:xfrm>
                <a:off x="9797637" y="2408881"/>
                <a:ext cx="1146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6AC015-F130-4504-8002-BC3FCDE38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637" y="2408881"/>
                <a:ext cx="1146724" cy="276999"/>
              </a:xfrm>
              <a:prstGeom prst="rect">
                <a:avLst/>
              </a:prstGeom>
              <a:blipFill>
                <a:blip r:embed="rId9"/>
                <a:stretch>
                  <a:fillRect l="-6383" r="-4787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AC3D5F-1DC0-417A-BEA5-B0DAAAA80CEB}"/>
                  </a:ext>
                </a:extLst>
              </p:cNvPr>
              <p:cNvSpPr txBox="1"/>
              <p:nvPr/>
            </p:nvSpPr>
            <p:spPr>
              <a:xfrm>
                <a:off x="9757882" y="3039429"/>
                <a:ext cx="1186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AC3D5F-1DC0-417A-BEA5-B0DAAAA80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882" y="3039429"/>
                <a:ext cx="1186479" cy="276999"/>
              </a:xfrm>
              <a:prstGeom prst="rect">
                <a:avLst/>
              </a:prstGeom>
              <a:blipFill>
                <a:blip r:embed="rId10"/>
                <a:stretch>
                  <a:fillRect l="-4124" r="-5155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31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34EEA-1325-4AA2-B163-CCBA580C5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Смешанное электроосмотическое/управляемое давлением распределение давления и скорости в канале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2FAD0-D143-4778-9FA8-EC33B7B8E2F8}"/>
              </a:ext>
            </a:extLst>
          </p:cNvPr>
          <p:cNvSpPr txBox="1"/>
          <p:nvPr/>
        </p:nvSpPr>
        <p:spPr>
          <a:xfrm>
            <a:off x="155340" y="1844824"/>
            <a:ext cx="11881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Нарастание давления вдоль </a:t>
            </a:r>
            <a:r>
              <a:rPr lang="ru-RU" dirty="0" err="1"/>
              <a:t>микроканала</a:t>
            </a:r>
            <a:r>
              <a:rPr lang="ru-RU" dirty="0"/>
              <a:t> для нулевого полезного расхода и соответствующее распределение скорости по каналу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567CCB-18AC-4456-B0B1-3D28AC6C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57" y="2228184"/>
            <a:ext cx="9222636" cy="453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BB624E-B30C-44BE-A064-1D022228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Чистый электроосмотический поток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9590F6-2E50-4253-8DB2-35A7EFF0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0" y="1570887"/>
            <a:ext cx="8668960" cy="5287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E38186-B489-40C6-962F-5DCEC6BC14C8}"/>
              </a:ext>
            </a:extLst>
          </p:cNvPr>
          <p:cNvSpPr txBox="1"/>
          <p:nvPr/>
        </p:nvSpPr>
        <p:spPr>
          <a:xfrm>
            <a:off x="6240016" y="3717032"/>
            <a:ext cx="122413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Поле скоростей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9F7F7-8DB8-4CD2-8208-97A6D114F732}"/>
              </a:ext>
            </a:extLst>
          </p:cNvPr>
          <p:cNvSpPr txBox="1"/>
          <p:nvPr/>
        </p:nvSpPr>
        <p:spPr>
          <a:xfrm>
            <a:off x="1559496" y="3711167"/>
            <a:ext cx="178136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Электрическое поле</a:t>
            </a:r>
          </a:p>
        </p:txBody>
      </p:sp>
    </p:spTree>
    <p:extLst>
      <p:ext uri="{BB962C8B-B14F-4D97-AF65-F5344CB8AC3E}">
        <p14:creationId xmlns:p14="http://schemas.microsoft.com/office/powerpoint/2010/main" val="385895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EFF16B-861B-49E3-9A72-1846BC5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Электроосмотическое управление потоком в поперечном канале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29042D-946C-4781-B739-D9379FBA1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894273"/>
            <a:ext cx="8516539" cy="4839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B6EB20-6466-49AB-AD61-24C2CE429352}"/>
              </a:ext>
            </a:extLst>
          </p:cNvPr>
          <p:cNvSpPr txBox="1"/>
          <p:nvPr/>
        </p:nvSpPr>
        <p:spPr>
          <a:xfrm>
            <a:off x="2999656" y="5949280"/>
            <a:ext cx="178136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Электрическое поле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4E7C0-C53F-4895-8B02-BDEFB8D0AE60}"/>
              </a:ext>
            </a:extLst>
          </p:cNvPr>
          <p:cNvSpPr txBox="1"/>
          <p:nvPr/>
        </p:nvSpPr>
        <p:spPr>
          <a:xfrm>
            <a:off x="7411325" y="6255955"/>
            <a:ext cx="22322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Поле скоростей</a:t>
            </a:r>
          </a:p>
        </p:txBody>
      </p:sp>
    </p:spTree>
    <p:extLst>
      <p:ext uri="{BB962C8B-B14F-4D97-AF65-F5344CB8AC3E}">
        <p14:creationId xmlns:p14="http://schemas.microsoft.com/office/powerpoint/2010/main" val="37305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3ACA5-55EE-4734-BF5F-D80969E5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Скалярное транспортное управление со смешанным электроосмотическим потоком/потоком, управляемым давлением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FC0D91-4731-4E9D-A3B2-9B9AF2B5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72816"/>
            <a:ext cx="4544059" cy="40296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2E2EF6-1503-417D-9D75-025623A6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39" y="1783100"/>
            <a:ext cx="3829584" cy="3048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710B55-E61C-452D-A93F-B01CAD25A7F0}"/>
                  </a:ext>
                </a:extLst>
              </p:cNvPr>
              <p:cNvSpPr txBox="1"/>
              <p:nvPr/>
            </p:nvSpPr>
            <p:spPr>
              <a:xfrm>
                <a:off x="5951984" y="5177413"/>
                <a:ext cx="1635448" cy="647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гор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верт</m:t>
                              </m:r>
                            </m:sub>
                          </m:sSub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710B55-E61C-452D-A93F-B01CAD25A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5177413"/>
                <a:ext cx="1635448" cy="647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FF3D6C0-E6A5-42C0-82F6-70E66859CB2B}"/>
              </a:ext>
            </a:extLst>
          </p:cNvPr>
          <p:cNvSpPr/>
          <p:nvPr/>
        </p:nvSpPr>
        <p:spPr>
          <a:xfrm>
            <a:off x="4036218" y="4984480"/>
            <a:ext cx="915210" cy="817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96FE91-79D9-45D7-8460-921FADBE2F85}"/>
                  </a:ext>
                </a:extLst>
              </p:cNvPr>
              <p:cNvSpPr txBox="1"/>
              <p:nvPr/>
            </p:nvSpPr>
            <p:spPr>
              <a:xfrm>
                <a:off x="5841649" y="5946210"/>
                <a:ext cx="2236894" cy="287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96FE91-79D9-45D7-8460-921FADBE2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649" y="5946210"/>
                <a:ext cx="2236894" cy="287515"/>
              </a:xfrm>
              <a:prstGeom prst="rect">
                <a:avLst/>
              </a:prstGeom>
              <a:blipFill>
                <a:blip r:embed="rId5"/>
                <a:stretch>
                  <a:fillRect l="-2997" t="-10417" r="-545" b="-29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B81AEFE-E198-4299-ABDD-B49B1B9D5CCE}"/>
              </a:ext>
            </a:extLst>
          </p:cNvPr>
          <p:cNvSpPr txBox="1"/>
          <p:nvPr/>
        </p:nvSpPr>
        <p:spPr>
          <a:xfrm>
            <a:off x="27826" y="5946210"/>
            <a:ext cx="4923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Обратите внимание, что расход на входе в каналах A и B фиксирован и равен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DDEC5C-5C7F-4B6D-8164-867B9F0522BA}"/>
              </a:ext>
            </a:extLst>
          </p:cNvPr>
          <p:cNvSpPr txBox="1"/>
          <p:nvPr/>
        </p:nvSpPr>
        <p:spPr>
          <a:xfrm>
            <a:off x="9089986" y="6126920"/>
            <a:ext cx="3517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Клапаны и насосы без движущихся компонентов.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C9B7C-A0F1-4420-94A1-8E3E875F5D82}"/>
              </a:ext>
            </a:extLst>
          </p:cNvPr>
          <p:cNvSpPr txBox="1"/>
          <p:nvPr/>
        </p:nvSpPr>
        <p:spPr>
          <a:xfrm>
            <a:off x="9089986" y="2115836"/>
            <a:ext cx="30694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Вариации соотношения вертикального и горизонтального электрического поля изменяют расход в каналах D и C линейно.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 Следовательно, количество красной жидкости в канале С можно контролировать!</a:t>
            </a:r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83DCE5B2-560E-4BC4-B1F4-A86CB21E07BE}"/>
              </a:ext>
            </a:extLst>
          </p:cNvPr>
          <p:cNvSpPr/>
          <p:nvPr/>
        </p:nvSpPr>
        <p:spPr>
          <a:xfrm>
            <a:off x="10272464" y="4149080"/>
            <a:ext cx="215313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3946BBF7-52EB-490C-997D-C636CC5F2CF8}"/>
              </a:ext>
            </a:extLst>
          </p:cNvPr>
          <p:cNvSpPr/>
          <p:nvPr/>
        </p:nvSpPr>
        <p:spPr>
          <a:xfrm>
            <a:off x="10272464" y="5713791"/>
            <a:ext cx="215313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7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9FC1D-A114-481F-A934-532E29D8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Электроосмотическое течение в желобчатом канале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014400-A187-44FC-88A5-794454F70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595509"/>
            <a:ext cx="8516539" cy="516327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267755-4BF7-427D-8DB7-A611DD6DC7A2}"/>
              </a:ext>
            </a:extLst>
          </p:cNvPr>
          <p:cNvSpPr/>
          <p:nvPr/>
        </p:nvSpPr>
        <p:spPr>
          <a:xfrm>
            <a:off x="1991544" y="6237312"/>
            <a:ext cx="223224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0521D-7BF8-4DC8-B042-82E4CD0C6168}"/>
              </a:ext>
            </a:extLst>
          </p:cNvPr>
          <p:cNvSpPr txBox="1"/>
          <p:nvPr/>
        </p:nvSpPr>
        <p:spPr>
          <a:xfrm>
            <a:off x="1991544" y="6389448"/>
            <a:ext cx="24998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Численные результаты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C5F690-E4E2-4011-B2DD-C91F54B40FCF}"/>
                  </a:ext>
                </a:extLst>
              </p:cNvPr>
              <p:cNvSpPr txBox="1"/>
              <p:nvPr/>
            </p:nvSpPr>
            <p:spPr>
              <a:xfrm>
                <a:off x="8256240" y="5290079"/>
                <a:ext cx="215430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𝑃𝐼𝑉</m:t>
                    </m:r>
                  </m:oMath>
                </a14:m>
                <a:r>
                  <a:rPr lang="ru-RU" dirty="0"/>
                  <a:t> результаты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C5F690-E4E2-4011-B2DD-C91F54B40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5290079"/>
                <a:ext cx="2154308" cy="369332"/>
              </a:xfrm>
              <a:prstGeom prst="rect">
                <a:avLst/>
              </a:prstGeom>
              <a:blipFill>
                <a:blip r:embed="rId3"/>
                <a:stretch>
                  <a:fillRect t="-8065" r="-1966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7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505E1-AC69-43D2-877B-10A0FF43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численных результатов с </a:t>
            </a:r>
            <a:r>
              <a:rPr lang="el-GR" dirty="0"/>
              <a:t>μ</a:t>
            </a:r>
            <a:r>
              <a:rPr lang="ru-RU" dirty="0"/>
              <a:t>-PIV в желобчатых каналах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4EE0E-996D-43B1-AF83-788DC578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916832"/>
            <a:ext cx="840222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2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9825F-AB0B-43C1-B921-FA7820A5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Электроосмотический поток: экспериментальные результаты в сложных геометрических формах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AE5432-4DF5-4AC1-B92B-ED942778D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1628800"/>
            <a:ext cx="11852953" cy="4032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6F49A-3E2B-4B9A-BB8B-89B42708A865}"/>
              </a:ext>
            </a:extLst>
          </p:cNvPr>
          <p:cNvSpPr txBox="1"/>
          <p:nvPr/>
        </p:nvSpPr>
        <p:spPr>
          <a:xfrm>
            <a:off x="194027" y="5837791"/>
            <a:ext cx="5616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Скоростные туры в массиве постов под углом 45° к приложенному электрическому полю 2В/мм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294D1-8044-4104-B764-EB2F9FAD77EC}"/>
              </a:ext>
            </a:extLst>
          </p:cNvPr>
          <p:cNvSpPr txBox="1"/>
          <p:nvPr/>
        </p:nvSpPr>
        <p:spPr>
          <a:xfrm>
            <a:off x="6096000" y="5825215"/>
            <a:ext cx="5901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Напряженные контуры скорости. Приложенное электрическое поле 1 В/мм слева направо</a:t>
            </a:r>
          </a:p>
        </p:txBody>
      </p:sp>
    </p:spTree>
    <p:extLst>
      <p:ext uri="{BB962C8B-B14F-4D97-AF65-F5344CB8AC3E}">
        <p14:creationId xmlns:p14="http://schemas.microsoft.com/office/powerpoint/2010/main" val="30861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45C95-FBD4-48D3-A93B-9FC68CC5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электроосмос</a:t>
            </a:r>
            <a:r>
              <a:rPr lang="en-US" dirty="0"/>
              <a:t> </a:t>
            </a:r>
            <a:r>
              <a:rPr lang="ru-RU" dirty="0"/>
              <a:t>в переменном токе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E963F-C339-4AAD-A734-753A87C4D530}"/>
              </a:ext>
            </a:extLst>
          </p:cNvPr>
          <p:cNvSpPr txBox="1"/>
          <p:nvPr/>
        </p:nvSpPr>
        <p:spPr>
          <a:xfrm>
            <a:off x="335360" y="1556792"/>
            <a:ext cx="609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Манипуляции с частицами и разделение</a:t>
            </a:r>
          </a:p>
          <a:p>
            <a:r>
              <a:rPr lang="ru-RU" dirty="0"/>
              <a:t>Перекачка жидкости</a:t>
            </a:r>
          </a:p>
          <a:p>
            <a:r>
              <a:rPr lang="ru-RU" dirty="0"/>
              <a:t>Смешивание жидкости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4434D7-387D-4255-924B-635437FD1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612131"/>
            <a:ext cx="5306165" cy="39629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FC625A-2222-41F1-978E-CA980A6B2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537" y="1665620"/>
            <a:ext cx="5119047" cy="2411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4CE70D-2851-4041-8E41-1E0ADA29B32B}"/>
              </a:ext>
            </a:extLst>
          </p:cNvPr>
          <p:cNvSpPr txBox="1"/>
          <p:nvPr/>
        </p:nvSpPr>
        <p:spPr>
          <a:xfrm>
            <a:off x="7104112" y="4317908"/>
            <a:ext cx="4629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Низкое напряжение (&lt; 10 В) </a:t>
            </a:r>
            <a:endParaRPr lang="en-US" dirty="0"/>
          </a:p>
          <a:p>
            <a:r>
              <a:rPr lang="ru-RU" dirty="0"/>
              <a:t>Частота переменного тока: 10 Гц</a:t>
            </a:r>
            <a:r>
              <a:rPr lang="en-US" dirty="0"/>
              <a:t>~</a:t>
            </a:r>
            <a:r>
              <a:rPr lang="ru-RU" dirty="0"/>
              <a:t>100 кГц </a:t>
            </a:r>
            <a:endParaRPr lang="en-US" dirty="0"/>
          </a:p>
          <a:p>
            <a:r>
              <a:rPr lang="ru-RU" dirty="0"/>
              <a:t>Скорость потока </a:t>
            </a:r>
            <a:r>
              <a:rPr lang="en-US" dirty="0"/>
              <a:t>~</a:t>
            </a:r>
            <a:r>
              <a:rPr lang="ru-RU" dirty="0"/>
              <a:t>1</a:t>
            </a:r>
            <a:r>
              <a:rPr lang="en-US" dirty="0"/>
              <a:t>~</a:t>
            </a:r>
            <a:r>
              <a:rPr lang="ru-RU" dirty="0"/>
              <a:t>10 мм</a:t>
            </a:r>
            <a:r>
              <a:rPr lang="ru-RU" baseline="30000" dirty="0"/>
              <a:t>3</a:t>
            </a:r>
            <a:r>
              <a:rPr lang="ru-RU" dirty="0"/>
              <a:t>/с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9E905E-A83B-4AA5-BCDA-54421DE5EA90}"/>
              </a:ext>
            </a:extLst>
          </p:cNvPr>
          <p:cNvSpPr txBox="1"/>
          <p:nvPr/>
        </p:nvSpPr>
        <p:spPr>
          <a:xfrm>
            <a:off x="6650613" y="5805264"/>
            <a:ext cx="5119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Направление потока не меняется при изменении полярности электрода!</a:t>
            </a:r>
          </a:p>
        </p:txBody>
      </p:sp>
    </p:spTree>
    <p:extLst>
      <p:ext uri="{BB962C8B-B14F-4D97-AF65-F5344CB8AC3E}">
        <p14:creationId xmlns:p14="http://schemas.microsoft.com/office/powerpoint/2010/main" val="28639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D0E5C-F903-4E4B-8121-59D52284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DC7D58-4F89-47A2-908E-6ACD2C229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844824"/>
            <a:ext cx="3962953" cy="3867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AE169-6BDA-4F7C-B5AA-7CB2DB4ED06E}"/>
              </a:ext>
            </a:extLst>
          </p:cNvPr>
          <p:cNvSpPr txBox="1"/>
          <p:nvPr/>
        </p:nvSpPr>
        <p:spPr>
          <a:xfrm>
            <a:off x="6384032" y="5947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Общий домен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0D5CA-B1F5-4716-AAF4-29F9D74C23E3}"/>
              </a:ext>
            </a:extLst>
          </p:cNvPr>
          <p:cNvSpPr txBox="1"/>
          <p:nvPr/>
        </p:nvSpPr>
        <p:spPr>
          <a:xfrm>
            <a:off x="8544272" y="5911202"/>
            <a:ext cx="2498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Сетка увеличена в области черного цвета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57728-734A-4BA6-BE09-F281E7D1CF9C}"/>
              </a:ext>
            </a:extLst>
          </p:cNvPr>
          <p:cNvSpPr txBox="1"/>
          <p:nvPr/>
        </p:nvSpPr>
        <p:spPr>
          <a:xfrm>
            <a:off x="479376" y="2348880"/>
            <a:ext cx="62425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• Больше концентрации в местах, где ожидаются градиенты</a:t>
            </a:r>
            <a:endParaRPr lang="en-US" dirty="0"/>
          </a:p>
          <a:p>
            <a:endParaRPr lang="ru-RU" dirty="0"/>
          </a:p>
          <a:p>
            <a:r>
              <a:rPr lang="ru-RU" dirty="0"/>
              <a:t>• Домены </a:t>
            </a:r>
            <a:r>
              <a:rPr lang="ru-RU" dirty="0" err="1"/>
              <a:t>Inlet</a:t>
            </a:r>
            <a:r>
              <a:rPr lang="ru-RU" dirty="0"/>
              <a:t> и </a:t>
            </a:r>
            <a:r>
              <a:rPr lang="ru-RU" dirty="0" err="1"/>
              <a:t>Outlet</a:t>
            </a:r>
            <a:r>
              <a:rPr lang="ru-RU" dirty="0"/>
              <a:t> были расширены, чтобы избежать граничных эффектов ввода-вывода.</a:t>
            </a:r>
          </a:p>
        </p:txBody>
      </p:sp>
    </p:spTree>
    <p:extLst>
      <p:ext uri="{BB962C8B-B14F-4D97-AF65-F5344CB8AC3E}">
        <p14:creationId xmlns:p14="http://schemas.microsoft.com/office/powerpoint/2010/main" val="378414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4AA72-2C7E-488E-89B7-84E96DB8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Периодические во времени электроосмотические потоки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BF9C6-7070-40E2-A505-ED9D093ECFD8}"/>
              </a:ext>
            </a:extLst>
          </p:cNvPr>
          <p:cNvSpPr txBox="1"/>
          <p:nvPr/>
        </p:nvSpPr>
        <p:spPr>
          <a:xfrm>
            <a:off x="119336" y="1628800"/>
            <a:ext cx="1116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пренебречь входными и выходными эффектами канала, течение полностью развито.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BFC3D3-088E-49D0-BD90-1B5AE52F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998132"/>
            <a:ext cx="3429479" cy="819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19428-8AB8-4F64-8F83-134093FCFE0E}"/>
                  </a:ext>
                </a:extLst>
              </p:cNvPr>
              <p:cNvSpPr txBox="1"/>
              <p:nvPr/>
            </p:nvSpPr>
            <p:spPr>
              <a:xfrm>
                <a:off x="4295800" y="2106207"/>
                <a:ext cx="2981137" cy="603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19428-8AB8-4F64-8F83-134093FCF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2106207"/>
                <a:ext cx="2981137" cy="603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7662B4-569C-408D-8140-62002B81A43A}"/>
                  </a:ext>
                </a:extLst>
              </p:cNvPr>
              <p:cNvSpPr txBox="1"/>
              <p:nvPr/>
            </p:nvSpPr>
            <p:spPr>
              <a:xfrm>
                <a:off x="7608168" y="2106207"/>
                <a:ext cx="250908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𝑒𝑧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7662B4-569C-408D-8140-62002B81A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2106207"/>
                <a:ext cx="250908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91D73F-DDCD-4239-9783-A0008E8CEFF7}"/>
                  </a:ext>
                </a:extLst>
              </p:cNvPr>
              <p:cNvSpPr txBox="1"/>
              <p:nvPr/>
            </p:nvSpPr>
            <p:spPr>
              <a:xfrm>
                <a:off x="319592" y="3088080"/>
                <a:ext cx="772712" cy="55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91D73F-DDCD-4239-9783-A0008E8C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2" y="3088080"/>
                <a:ext cx="772712" cy="551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959-B293-433B-96C1-4CD9F762AFA1}"/>
                  </a:ext>
                </a:extLst>
              </p:cNvPr>
              <p:cNvSpPr txBox="1"/>
              <p:nvPr/>
            </p:nvSpPr>
            <p:spPr>
              <a:xfrm>
                <a:off x="1349359" y="3075834"/>
                <a:ext cx="96943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DF959-B293-433B-96C1-4CD9F762A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59" y="3075834"/>
                <a:ext cx="969432" cy="563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5FEAA4-E032-4D0A-8AAA-04D8ED4EFFAC}"/>
                  </a:ext>
                </a:extLst>
              </p:cNvPr>
              <p:cNvSpPr txBox="1"/>
              <p:nvPr/>
            </p:nvSpPr>
            <p:spPr>
              <a:xfrm>
                <a:off x="6801408" y="3231140"/>
                <a:ext cx="7638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5FEAA4-E032-4D0A-8AAA-04D8ED4E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08" y="3231140"/>
                <a:ext cx="763863" cy="276999"/>
              </a:xfrm>
              <a:prstGeom prst="rect">
                <a:avLst/>
              </a:prstGeom>
              <a:blipFill>
                <a:blip r:embed="rId7"/>
                <a:stretch>
                  <a:fillRect l="-7200" r="-5600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DE471B-9C95-4255-9CB2-7FE7D0A2DEA1}"/>
                  </a:ext>
                </a:extLst>
              </p:cNvPr>
              <p:cNvSpPr txBox="1"/>
              <p:nvPr/>
            </p:nvSpPr>
            <p:spPr>
              <a:xfrm>
                <a:off x="8056192" y="3086741"/>
                <a:ext cx="901337" cy="565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DE471B-9C95-4255-9CB2-7FE7D0A2D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192" y="3086741"/>
                <a:ext cx="901337" cy="565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A771B2-BA09-43FD-9B20-815E383B39BC}"/>
                  </a:ext>
                </a:extLst>
              </p:cNvPr>
              <p:cNvSpPr txBox="1"/>
              <p:nvPr/>
            </p:nvSpPr>
            <p:spPr>
              <a:xfrm>
                <a:off x="9448450" y="3088080"/>
                <a:ext cx="786626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A771B2-BA09-43FD-9B20-815E383B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450" y="3088080"/>
                <a:ext cx="786626" cy="5684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23AB478-4F88-483A-A196-8A092C094271}"/>
              </a:ext>
            </a:extLst>
          </p:cNvPr>
          <p:cNvSpPr txBox="1"/>
          <p:nvPr/>
        </p:nvSpPr>
        <p:spPr>
          <a:xfrm>
            <a:off x="2350237" y="3186728"/>
            <a:ext cx="389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ru-RU" dirty="0"/>
              <a:t> скорость Гельмгольца-</a:t>
            </a:r>
            <a:r>
              <a:rPr lang="ru-RU" dirty="0" err="1"/>
              <a:t>Смолучовски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36F4BC-59C5-4FA4-8B8F-E8FA1AA75CB8}"/>
                  </a:ext>
                </a:extLst>
              </p:cNvPr>
              <p:cNvSpPr txBox="1"/>
              <p:nvPr/>
            </p:nvSpPr>
            <p:spPr>
              <a:xfrm>
                <a:off x="319592" y="3918270"/>
                <a:ext cx="3450560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Г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36F4BC-59C5-4FA4-8B8F-E8FA1AA75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2" y="3918270"/>
                <a:ext cx="3450560" cy="6249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A89B23-C70F-4A7A-86A0-04FE25FFB9E7}"/>
                  </a:ext>
                </a:extLst>
              </p:cNvPr>
              <p:cNvSpPr txBox="1"/>
              <p:nvPr/>
            </p:nvSpPr>
            <p:spPr>
              <a:xfrm>
                <a:off x="407368" y="4952201"/>
                <a:ext cx="123629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A89B23-C70F-4A7A-86A0-04FE25FFB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952201"/>
                <a:ext cx="1236299" cy="818366"/>
              </a:xfrm>
              <a:prstGeom prst="rect">
                <a:avLst/>
              </a:prstGeom>
              <a:blipFill>
                <a:blip r:embed="rId11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E23A872-610B-4182-A79D-746DFD025BBE}"/>
              </a:ext>
            </a:extLst>
          </p:cNvPr>
          <p:cNvSpPr txBox="1"/>
          <p:nvPr/>
        </p:nvSpPr>
        <p:spPr>
          <a:xfrm>
            <a:off x="2351333" y="5229200"/>
            <a:ext cx="172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Число Стокса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7F4D04-B53E-432A-A34E-55C3388D725E}"/>
                  </a:ext>
                </a:extLst>
              </p:cNvPr>
              <p:cNvSpPr txBox="1"/>
              <p:nvPr/>
            </p:nvSpPr>
            <p:spPr>
              <a:xfrm>
                <a:off x="4088830" y="5004683"/>
                <a:ext cx="63087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7F4D04-B53E-432A-A34E-55C3388D7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830" y="5004683"/>
                <a:ext cx="630878" cy="818366"/>
              </a:xfrm>
              <a:prstGeom prst="rect">
                <a:avLst/>
              </a:prstGeom>
              <a:blipFill>
                <a:blip r:embed="rId12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972F7A-7C01-444B-B5C9-789A85071EFD}"/>
                  </a:ext>
                </a:extLst>
              </p:cNvPr>
              <p:cNvSpPr txBox="1"/>
              <p:nvPr/>
            </p:nvSpPr>
            <p:spPr>
              <a:xfrm>
                <a:off x="5261224" y="4952201"/>
                <a:ext cx="105028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972F7A-7C01-444B-B5C9-789A85071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24" y="4952201"/>
                <a:ext cx="1050288" cy="818366"/>
              </a:xfrm>
              <a:prstGeom prst="rect">
                <a:avLst/>
              </a:prstGeom>
              <a:blipFill>
                <a:blip r:embed="rId13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84E229-0044-4BC8-8DB2-6F0444800079}"/>
                  </a:ext>
                </a:extLst>
              </p:cNvPr>
              <p:cNvSpPr txBox="1"/>
              <p:nvPr/>
            </p:nvSpPr>
            <p:spPr>
              <a:xfrm>
                <a:off x="6909707" y="5128211"/>
                <a:ext cx="698461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84E229-0044-4BC8-8DB2-6F044480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707" y="5128211"/>
                <a:ext cx="698461" cy="5713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1C70F2-27FC-4C6D-917F-0724B6941193}"/>
                  </a:ext>
                </a:extLst>
              </p:cNvPr>
              <p:cNvSpPr txBox="1"/>
              <p:nvPr/>
            </p:nvSpPr>
            <p:spPr>
              <a:xfrm>
                <a:off x="8206363" y="5141020"/>
                <a:ext cx="89543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1C70F2-27FC-4C6D-917F-0724B6941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363" y="5141020"/>
                <a:ext cx="895438" cy="563680"/>
              </a:xfrm>
              <a:prstGeom prst="rect">
                <a:avLst/>
              </a:prstGeom>
              <a:blipFill>
                <a:blip r:embed="rId15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63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DF5F4-2054-485F-B75E-298B94A2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Аналитическое решение периодического во времени электроосмотического потока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A6A69-06D9-4B55-834D-74FA91CE7B22}"/>
              </a:ext>
            </a:extLst>
          </p:cNvPr>
          <p:cNvSpPr txBox="1"/>
          <p:nvPr/>
        </p:nvSpPr>
        <p:spPr>
          <a:xfrm>
            <a:off x="407368" y="1628800"/>
            <a:ext cx="375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Методом разделения переменных: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B6A34F-2B1B-4DC2-B67F-95227765C721}"/>
                  </a:ext>
                </a:extLst>
              </p:cNvPr>
              <p:cNvSpPr txBox="1"/>
              <p:nvPr/>
            </p:nvSpPr>
            <p:spPr>
              <a:xfrm>
                <a:off x="4367808" y="1998132"/>
                <a:ext cx="238674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B6A34F-2B1B-4DC2-B67F-95227765C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1998132"/>
                <a:ext cx="2386744" cy="312650"/>
              </a:xfrm>
              <a:prstGeom prst="rect">
                <a:avLst/>
              </a:prstGeom>
              <a:blipFill>
                <a:blip r:embed="rId2"/>
                <a:stretch>
                  <a:fillRect l="-1790" t="-1961" b="-156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6F7B2B-1AA9-41A6-BDDD-618AF44CC3F8}"/>
                  </a:ext>
                </a:extLst>
              </p:cNvPr>
              <p:cNvSpPr txBox="1"/>
              <p:nvPr/>
            </p:nvSpPr>
            <p:spPr>
              <a:xfrm>
                <a:off x="4007768" y="2720047"/>
                <a:ext cx="3959417" cy="328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6F7B2B-1AA9-41A6-BDDD-618AF44CC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720047"/>
                <a:ext cx="3959417" cy="328167"/>
              </a:xfrm>
              <a:prstGeom prst="rect">
                <a:avLst/>
              </a:prstGeom>
              <a:blipFill>
                <a:blip r:embed="rId3"/>
                <a:stretch>
                  <a:fillRect l="-769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F7FE79-FC2D-455B-A608-2391B0CF45C0}"/>
                  </a:ext>
                </a:extLst>
              </p:cNvPr>
              <p:cNvSpPr txBox="1"/>
              <p:nvPr/>
            </p:nvSpPr>
            <p:spPr>
              <a:xfrm>
                <a:off x="4007768" y="3495809"/>
                <a:ext cx="3719480" cy="673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F7FE79-FC2D-455B-A608-2391B0CF4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3495809"/>
                <a:ext cx="3719480" cy="6734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23782C-266B-4A33-A5FA-E27C082735C3}"/>
                  </a:ext>
                </a:extLst>
              </p:cNvPr>
              <p:cNvSpPr txBox="1"/>
              <p:nvPr/>
            </p:nvSpPr>
            <p:spPr>
              <a:xfrm>
                <a:off x="4021862" y="4343556"/>
                <a:ext cx="3879780" cy="673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23782C-266B-4A33-A5FA-E27C0827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862" y="4343556"/>
                <a:ext cx="3879780" cy="673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E96DC-21A5-42EB-87BD-27686C5E532E}"/>
                  </a:ext>
                </a:extLst>
              </p:cNvPr>
              <p:cNvSpPr txBox="1"/>
              <p:nvPr/>
            </p:nvSpPr>
            <p:spPr>
              <a:xfrm>
                <a:off x="2810549" y="5602991"/>
                <a:ext cx="6570901" cy="709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p>
                          </m:sSup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p>
                          </m:sSup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E96DC-21A5-42EB-87BD-27686C5E5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549" y="5602991"/>
                <a:ext cx="6570901" cy="709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37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3058F-6A67-4B6A-AC94-3644EEEF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скоростей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EE38A6-A3C4-41F3-9968-A825748C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844824"/>
            <a:ext cx="5611008" cy="414395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5E7364F-D860-4296-BC81-0829FA716EFC}"/>
              </a:ext>
            </a:extLst>
          </p:cNvPr>
          <p:cNvSpPr/>
          <p:nvPr/>
        </p:nvSpPr>
        <p:spPr>
          <a:xfrm>
            <a:off x="4583832" y="5733256"/>
            <a:ext cx="1218520" cy="255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D4EB8-6043-4DE9-81EF-3E18A022E3A3}"/>
                  </a:ext>
                </a:extLst>
              </p:cNvPr>
              <p:cNvSpPr txBox="1"/>
              <p:nvPr/>
            </p:nvSpPr>
            <p:spPr>
              <a:xfrm>
                <a:off x="6528048" y="2060848"/>
                <a:ext cx="123629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D4EB8-6043-4DE9-81EF-3E18A022E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2060848"/>
                <a:ext cx="1236299" cy="818366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191356-D31B-4CB8-A13C-70BC513B5F3F}"/>
                  </a:ext>
                </a:extLst>
              </p:cNvPr>
              <p:cNvSpPr txBox="1"/>
              <p:nvPr/>
            </p:nvSpPr>
            <p:spPr>
              <a:xfrm>
                <a:off x="8490043" y="2331531"/>
                <a:ext cx="1000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191356-D31B-4CB8-A13C-70BC513B5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043" y="2331531"/>
                <a:ext cx="1000210" cy="276999"/>
              </a:xfrm>
              <a:prstGeom prst="rect">
                <a:avLst/>
              </a:prstGeom>
              <a:blipFill>
                <a:blip r:embed="rId4"/>
                <a:stretch>
                  <a:fillRect l="-5488" r="-5488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CFF1B30-CAE4-4A3A-A43B-06CD5B416586}"/>
              </a:ext>
            </a:extLst>
          </p:cNvPr>
          <p:cNvSpPr txBox="1"/>
          <p:nvPr/>
        </p:nvSpPr>
        <p:spPr>
          <a:xfrm>
            <a:off x="6389650" y="3116638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Глубина проникновения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845D11-261B-4932-9074-BECF321976BE}"/>
                  </a:ext>
                </a:extLst>
              </p:cNvPr>
              <p:cNvSpPr txBox="1"/>
              <p:nvPr/>
            </p:nvSpPr>
            <p:spPr>
              <a:xfrm>
                <a:off x="6528048" y="3723394"/>
                <a:ext cx="89543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845D11-261B-4932-9074-BECF32197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3723394"/>
                <a:ext cx="895438" cy="563680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3C3D246-9546-4277-A3FE-A7B4FBF2938A}"/>
              </a:ext>
            </a:extLst>
          </p:cNvPr>
          <p:cNvSpPr txBox="1"/>
          <p:nvPr/>
        </p:nvSpPr>
        <p:spPr>
          <a:xfrm>
            <a:off x="432048" y="6226201"/>
            <a:ext cx="2999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Безвихревые течения для</a:t>
            </a:r>
            <a:r>
              <a:rPr lang="en-US" dirty="0"/>
              <a:t>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D2F443-8678-4DB2-BCFF-FDC2CF4EEAFF}"/>
                  </a:ext>
                </a:extLst>
              </p:cNvPr>
              <p:cNvSpPr txBox="1"/>
              <p:nvPr/>
            </p:nvSpPr>
            <p:spPr>
              <a:xfrm>
                <a:off x="3397108" y="6270318"/>
                <a:ext cx="697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D2F443-8678-4DB2-BCFF-FDC2CF4EE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08" y="6270318"/>
                <a:ext cx="697307" cy="276999"/>
              </a:xfrm>
              <a:prstGeom prst="rect">
                <a:avLst/>
              </a:prstGeom>
              <a:blipFill>
                <a:blip r:embed="rId6"/>
                <a:stretch>
                  <a:fillRect l="-7826" r="-6957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50BD3B0-55B8-4520-BA11-12B49D34A455}"/>
              </a:ext>
            </a:extLst>
          </p:cNvPr>
          <p:cNvSpPr txBox="1"/>
          <p:nvPr/>
        </p:nvSpPr>
        <p:spPr>
          <a:xfrm>
            <a:off x="6096000" y="55075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Поскольку электроосмотические силы локализованы в пределах </a:t>
            </a:r>
            <a:r>
              <a:rPr lang="en-US" dirty="0"/>
              <a:t>EDL</a:t>
            </a:r>
            <a:r>
              <a:rPr lang="ru-RU" dirty="0"/>
              <a:t>, динамика движения жидкости в объеме определяется нестационарным диффузионным процессом.</a:t>
            </a:r>
          </a:p>
        </p:txBody>
      </p:sp>
    </p:spTree>
    <p:extLst>
      <p:ext uri="{BB962C8B-B14F-4D97-AF65-F5344CB8AC3E}">
        <p14:creationId xmlns:p14="http://schemas.microsoft.com/office/powerpoint/2010/main" val="354622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FDF3EF-4B73-4C65-B7E6-753CB911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скоростей как функция времени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EC8A28-2361-4B60-8F69-6FCEF9E5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3" y="1700216"/>
            <a:ext cx="6439799" cy="505848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E699C60-3B6C-42E9-B1DE-9585F362040F}"/>
              </a:ext>
            </a:extLst>
          </p:cNvPr>
          <p:cNvSpPr/>
          <p:nvPr/>
        </p:nvSpPr>
        <p:spPr>
          <a:xfrm>
            <a:off x="5159896" y="1772816"/>
            <a:ext cx="1309826" cy="3960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A0106D-1A2B-42DD-803A-44B238B9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1772816"/>
            <a:ext cx="3315163" cy="10097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D13B38-26CF-4F1B-97D5-61EE1BCEFDB0}"/>
                  </a:ext>
                </a:extLst>
              </p:cNvPr>
              <p:cNvSpPr txBox="1"/>
              <p:nvPr/>
            </p:nvSpPr>
            <p:spPr>
              <a:xfrm>
                <a:off x="8688288" y="3130640"/>
                <a:ext cx="123629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D13B38-26CF-4F1B-97D5-61EE1BCE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130640"/>
                <a:ext cx="1236299" cy="818366"/>
              </a:xfrm>
              <a:prstGeom prst="rect">
                <a:avLst/>
              </a:prstGeom>
              <a:blipFill>
                <a:blip r:embed="rId4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9B90A-CE28-4D70-82BC-733FE1A10257}"/>
                  </a:ext>
                </a:extLst>
              </p:cNvPr>
              <p:cNvSpPr txBox="1"/>
              <p:nvPr/>
            </p:nvSpPr>
            <p:spPr>
              <a:xfrm>
                <a:off x="9048328" y="4237772"/>
                <a:ext cx="7638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9B90A-CE28-4D70-82BC-733FE1A10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4237772"/>
                <a:ext cx="763863" cy="276999"/>
              </a:xfrm>
              <a:prstGeom prst="rect">
                <a:avLst/>
              </a:prstGeom>
              <a:blipFill>
                <a:blip r:embed="rId5"/>
                <a:stretch>
                  <a:fillRect l="-6349" r="-5556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05E81-E116-452C-8D2B-CA2B692EE224}"/>
              </a:ext>
            </a:extLst>
          </p:cNvPr>
          <p:cNvSpPr txBox="1"/>
          <p:nvPr/>
        </p:nvSpPr>
        <p:spPr>
          <a:xfrm>
            <a:off x="8184232" y="4618871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Глубина проникновения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EDA7D2-F819-49F7-A627-2732150C1EC9}"/>
                  </a:ext>
                </a:extLst>
              </p:cNvPr>
              <p:cNvSpPr txBox="1"/>
              <p:nvPr/>
            </p:nvSpPr>
            <p:spPr>
              <a:xfrm>
                <a:off x="8688288" y="5184636"/>
                <a:ext cx="163358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EDA7D2-F819-49F7-A627-2732150C1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5184636"/>
                <a:ext cx="1633589" cy="563680"/>
              </a:xfrm>
              <a:prstGeom prst="rect">
                <a:avLst/>
              </a:prstGeom>
              <a:blipFill>
                <a:blip r:embed="rId6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35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92AF37-8F93-4496-9CEB-84222A15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Вторая проблема Стокса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25CDD1-ED7C-4F12-A2B5-1526590A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096"/>
            <a:ext cx="6131813" cy="52019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2BFCD3-6E77-4755-BD99-1A4FBE6CA13D}"/>
                  </a:ext>
                </a:extLst>
              </p:cNvPr>
              <p:cNvSpPr txBox="1"/>
              <p:nvPr/>
            </p:nvSpPr>
            <p:spPr>
              <a:xfrm>
                <a:off x="6744072" y="2492896"/>
                <a:ext cx="1456617" cy="603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2BFCD3-6E77-4755-BD99-1A4FBE6CA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492896"/>
                <a:ext cx="1456617" cy="603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1A9458-7173-47D1-A04F-B89D57E050EC}"/>
                  </a:ext>
                </a:extLst>
              </p:cNvPr>
              <p:cNvSpPr txBox="1"/>
              <p:nvPr/>
            </p:nvSpPr>
            <p:spPr>
              <a:xfrm>
                <a:off x="6686763" y="3484992"/>
                <a:ext cx="2578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1A9458-7173-47D1-A04F-B89D57E05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763" y="3484992"/>
                <a:ext cx="2578719" cy="276999"/>
              </a:xfrm>
              <a:prstGeom prst="rect">
                <a:avLst/>
              </a:prstGeom>
              <a:blipFill>
                <a:blip r:embed="rId4"/>
                <a:stretch>
                  <a:fillRect l="-709" t="-2222" r="-2837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A5C15B-EF78-4BF7-AAA1-5D88E5C51D85}"/>
                  </a:ext>
                </a:extLst>
              </p:cNvPr>
              <p:cNvSpPr txBox="1"/>
              <p:nvPr/>
            </p:nvSpPr>
            <p:spPr>
              <a:xfrm>
                <a:off x="6686763" y="4012473"/>
                <a:ext cx="16529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→∞,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A5C15B-EF78-4BF7-AAA1-5D88E5C51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763" y="4012473"/>
                <a:ext cx="1652953" cy="276999"/>
              </a:xfrm>
              <a:prstGeom prst="rect">
                <a:avLst/>
              </a:prstGeom>
              <a:blipFill>
                <a:blip r:embed="rId5"/>
                <a:stretch>
                  <a:fillRect l="-1476" r="-2583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63D105-FFED-426D-B726-955F789639ED}"/>
                  </a:ext>
                </a:extLst>
              </p:cNvPr>
              <p:cNvSpPr txBox="1"/>
              <p:nvPr/>
            </p:nvSpPr>
            <p:spPr>
              <a:xfrm>
                <a:off x="6744072" y="4539954"/>
                <a:ext cx="2898742" cy="639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63D105-FFED-426D-B726-955F7896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539954"/>
                <a:ext cx="2898742" cy="6392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526DE98-F7EE-482E-B10D-94F2C65E8B3B}"/>
              </a:ext>
            </a:extLst>
          </p:cNvPr>
          <p:cNvSpPr txBox="1"/>
          <p:nvPr/>
        </p:nvSpPr>
        <p:spPr>
          <a:xfrm>
            <a:off x="6594814" y="54639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Решение обоих уравнений одинаково для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81CDED-757B-4C66-976D-FBBDD1E0DFC6}"/>
                  </a:ext>
                </a:extLst>
              </p:cNvPr>
              <p:cNvSpPr txBox="1"/>
              <p:nvPr/>
            </p:nvSpPr>
            <p:spPr>
              <a:xfrm>
                <a:off x="7560497" y="5999954"/>
                <a:ext cx="808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81CDED-757B-4C66-976D-FBBDD1E0D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497" y="5999954"/>
                <a:ext cx="808170" cy="276999"/>
              </a:xfrm>
              <a:prstGeom prst="rect">
                <a:avLst/>
              </a:prstGeom>
              <a:blipFill>
                <a:blip r:embed="rId7"/>
                <a:stretch>
                  <a:fillRect l="-6015" r="-2256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38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E2DFD-8861-41BA-BBA4-4469CB99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Пристеночные профили скоростей: сравнение с ограниченными слоями Стокса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049EB-036B-4662-802C-D73F82DDEC68}"/>
                  </a:ext>
                </a:extLst>
              </p:cNvPr>
              <p:cNvSpPr txBox="1"/>
              <p:nvPr/>
            </p:nvSpPr>
            <p:spPr>
              <a:xfrm>
                <a:off x="695400" y="1772816"/>
                <a:ext cx="2564163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𝑚𝑎𝑡𝑐h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/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049EB-036B-4662-802C-D73F82DD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772816"/>
                <a:ext cx="2564163" cy="5740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BC1EE8-3E22-4158-B277-1A3BE355F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2500511"/>
            <a:ext cx="8526065" cy="425826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76B7D95-8834-4DD4-A8B8-DE47699ED518}"/>
              </a:ext>
            </a:extLst>
          </p:cNvPr>
          <p:cNvSpPr/>
          <p:nvPr/>
        </p:nvSpPr>
        <p:spPr>
          <a:xfrm>
            <a:off x="5231904" y="2500511"/>
            <a:ext cx="720080" cy="2804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31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C90D6-B13D-4B18-B55C-CF9A3892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Условие согласования потоков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D0EF51-2723-4412-899E-27C3C59588A9}"/>
                  </a:ext>
                </a:extLst>
              </p:cNvPr>
              <p:cNvSpPr txBox="1"/>
              <p:nvPr/>
            </p:nvSpPr>
            <p:spPr>
              <a:xfrm>
                <a:off x="6606128" y="2553321"/>
                <a:ext cx="980973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D0EF51-2723-4412-899E-27C3C595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128" y="2553321"/>
                <a:ext cx="980973" cy="563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98690-E7A1-4C8C-BF07-704FF4CC4AE5}"/>
                  </a:ext>
                </a:extLst>
              </p:cNvPr>
              <p:cNvSpPr txBox="1"/>
              <p:nvPr/>
            </p:nvSpPr>
            <p:spPr>
              <a:xfrm>
                <a:off x="6528048" y="3674215"/>
                <a:ext cx="2681888" cy="642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99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𝛼𝛽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B98690-E7A1-4C8C-BF07-704FF4CC4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3674215"/>
                <a:ext cx="2681888" cy="642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A6F6196-AD6B-4614-BA97-DAFA077063FC}"/>
              </a:ext>
            </a:extLst>
          </p:cNvPr>
          <p:cNvSpPr txBox="1"/>
          <p:nvPr/>
        </p:nvSpPr>
        <p:spPr>
          <a:xfrm>
            <a:off x="6083294" y="5043459"/>
            <a:ext cx="3750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Аналог условия проскальзывания в динамике разреженного газа.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E55C57-F4F9-4374-9CBB-1F634051D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990432"/>
            <a:ext cx="4382112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0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11551-D898-40F6-9299-9618F54E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Смешивание, вызванное электрокинетической нестабильностью.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A18921-BD9A-4AED-9550-7DD8F2C6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709825"/>
            <a:ext cx="5029902" cy="5048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BAD12-151E-4919-958B-1553D00523CD}"/>
              </a:ext>
            </a:extLst>
          </p:cNvPr>
          <p:cNvSpPr txBox="1"/>
          <p:nvPr/>
        </p:nvSpPr>
        <p:spPr>
          <a:xfrm>
            <a:off x="191344" y="1709824"/>
            <a:ext cx="2304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Экспериментальные данные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548AA-5B8B-4B8F-8558-EEF8259921D6}"/>
              </a:ext>
            </a:extLst>
          </p:cNvPr>
          <p:cNvSpPr txBox="1"/>
          <p:nvPr/>
        </p:nvSpPr>
        <p:spPr>
          <a:xfrm>
            <a:off x="2735556" y="1709825"/>
            <a:ext cx="26912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Компьютерное моделирование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DBCF29-A6A4-4E06-8E80-7C812D4F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1922332"/>
            <a:ext cx="3048425" cy="1552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63DDC-1C4B-4885-B073-EBA80FE0F2DC}"/>
              </a:ext>
            </a:extLst>
          </p:cNvPr>
          <p:cNvSpPr txBox="1"/>
          <p:nvPr/>
        </p:nvSpPr>
        <p:spPr>
          <a:xfrm>
            <a:off x="6712221" y="2175247"/>
            <a:ext cx="11839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Градиенты проводимости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B98C6-E7FA-4781-810A-1D6CB8A41C6F}"/>
              </a:ext>
            </a:extLst>
          </p:cNvPr>
          <p:cNvSpPr txBox="1"/>
          <p:nvPr/>
        </p:nvSpPr>
        <p:spPr>
          <a:xfrm>
            <a:off x="5455776" y="400404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Два 10 мМоль буферного раствора HEPES. </a:t>
            </a:r>
          </a:p>
          <a:p>
            <a:r>
              <a:rPr lang="ru-RU" dirty="0"/>
              <a:t>Донная жидкость имеет электропроводность  5 </a:t>
            </a:r>
            <a:r>
              <a:rPr lang="ru-RU" dirty="0" err="1"/>
              <a:t>мкСм</a:t>
            </a:r>
            <a:r>
              <a:rPr lang="ru-RU" dirty="0"/>
              <a:t>/см. (Сименс: 1 См = 1 / Ом)</a:t>
            </a:r>
          </a:p>
          <a:p>
            <a:endParaRPr lang="ru-RU" dirty="0"/>
          </a:p>
          <a:p>
            <a:r>
              <a:rPr lang="ru-RU" dirty="0"/>
              <a:t>Верхняя жидкость содержит хлорид калия, электропроводность 50 </a:t>
            </a:r>
            <a:r>
              <a:rPr lang="ru-RU" dirty="0" err="1"/>
              <a:t>мкСм</a:t>
            </a:r>
            <a:r>
              <a:rPr lang="ru-RU" dirty="0"/>
              <a:t>/см.</a:t>
            </a:r>
          </a:p>
        </p:txBody>
      </p:sp>
    </p:spTree>
    <p:extLst>
      <p:ext uri="{BB962C8B-B14F-4D97-AF65-F5344CB8AC3E}">
        <p14:creationId xmlns:p14="http://schemas.microsoft.com/office/powerpoint/2010/main" val="36794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C34BE-90F7-455B-B031-7BC39B8F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Спектральная дискретизация элементов</a:t>
            </a:r>
          </a:p>
        </p:txBody>
      </p:sp>
      <p:pic>
        <p:nvPicPr>
          <p:cNvPr id="3" name="Shape 29">
            <a:extLst>
              <a:ext uri="{FF2B5EF4-FFF2-40B4-BE49-F238E27FC236}">
                <a16:creationId xmlns:a16="http://schemas.microsoft.com/office/drawing/2014/main" id="{BF5F2D6E-DF85-4268-8FAD-EF8198DD2DD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67408" y="2924944"/>
            <a:ext cx="3334385" cy="3078480"/>
          </a:xfrm>
          <a:prstGeom prst="rect">
            <a:avLst/>
          </a:prstGeom>
        </p:spPr>
      </p:pic>
      <p:pic>
        <p:nvPicPr>
          <p:cNvPr id="4" name="Shape 35">
            <a:extLst>
              <a:ext uri="{FF2B5EF4-FFF2-40B4-BE49-F238E27FC236}">
                <a16:creationId xmlns:a16="http://schemas.microsoft.com/office/drawing/2014/main" id="{DD4DDD72-65BE-4847-8484-E65D8D16418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505" y="2951218"/>
            <a:ext cx="1420495" cy="3066415"/>
          </a:xfrm>
          <a:prstGeom prst="rect">
            <a:avLst/>
          </a:prstGeom>
        </p:spPr>
      </p:pic>
      <p:pic>
        <p:nvPicPr>
          <p:cNvPr id="5" name="Shape 39">
            <a:extLst>
              <a:ext uri="{FF2B5EF4-FFF2-40B4-BE49-F238E27FC236}">
                <a16:creationId xmlns:a16="http://schemas.microsoft.com/office/drawing/2014/main" id="{A2D22800-DC27-49EC-96FA-B6F6CD077B8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624106" y="2972105"/>
            <a:ext cx="1420495" cy="306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84D70-3039-4A3B-9A21-9E3744BC713F}"/>
              </a:ext>
            </a:extLst>
          </p:cNvPr>
          <p:cNvSpPr txBox="1"/>
          <p:nvPr/>
        </p:nvSpPr>
        <p:spPr>
          <a:xfrm>
            <a:off x="479376" y="1990197"/>
            <a:ext cx="1872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Элементарные границы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7DE08-E7EB-4CAF-9D68-4FA044160731}"/>
              </a:ext>
            </a:extLst>
          </p:cNvPr>
          <p:cNvSpPr txBox="1"/>
          <p:nvPr/>
        </p:nvSpPr>
        <p:spPr>
          <a:xfrm>
            <a:off x="2403301" y="2036237"/>
            <a:ext cx="1872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Разбиение 4-го порядка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64B7E-99C3-4EC6-9B97-EC96AFA614A2}"/>
              </a:ext>
            </a:extLst>
          </p:cNvPr>
          <p:cNvSpPr txBox="1"/>
          <p:nvPr/>
        </p:nvSpPr>
        <p:spPr>
          <a:xfrm>
            <a:off x="4327226" y="2036237"/>
            <a:ext cx="1872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Разбиение 6-го порядка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E38F31-7D4C-410F-9824-EA0EC774CB0B}"/>
              </a:ext>
            </a:extLst>
          </p:cNvPr>
          <p:cNvSpPr txBox="1"/>
          <p:nvPr/>
        </p:nvSpPr>
        <p:spPr>
          <a:xfrm>
            <a:off x="6398249" y="2036237"/>
            <a:ext cx="1872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Разбиение 8-го порядка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ABE84-B64A-470C-81FD-E1A9D9EFF909}"/>
              </a:ext>
            </a:extLst>
          </p:cNvPr>
          <p:cNvSpPr txBox="1"/>
          <p:nvPr/>
        </p:nvSpPr>
        <p:spPr>
          <a:xfrm>
            <a:off x="8270457" y="3540854"/>
            <a:ext cx="39120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 err="1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Разби</a:t>
            </a:r>
            <a:r>
              <a:rPr lang="fy-NL" sz="1800" b="1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ение основано на </a:t>
            </a:r>
            <a:br>
              <a:rPr lang="fy-NL" sz="1800" b="1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</a:br>
            <a:r>
              <a:rPr lang="fy-NL" sz="1800" b="1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точках коллокации Гаусса-Лобатто-Лежандра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3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F8111-39C3-4006-BDD1-199EF681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Параметрическое исследование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A4EDF-9A53-4993-B488-A11FB59EA9FC}"/>
              </a:ext>
            </a:extLst>
          </p:cNvPr>
          <p:cNvSpPr txBox="1"/>
          <p:nvPr/>
        </p:nvSpPr>
        <p:spPr>
          <a:xfrm>
            <a:off x="1415480" y="255735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Эффект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Разрежение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Сжимаемость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Число Рейнольдса</a:t>
            </a:r>
          </a:p>
        </p:txBody>
      </p:sp>
      <p:sp>
        <p:nvSpPr>
          <p:cNvPr id="7" name="Левая фигурная скобка 6">
            <a:extLst>
              <a:ext uri="{FF2B5EF4-FFF2-40B4-BE49-F238E27FC236}">
                <a16:creationId xmlns:a16="http://schemas.microsoft.com/office/drawing/2014/main" id="{1B846EB0-0A29-4EA7-81EB-D2C6E822B1AD}"/>
              </a:ext>
            </a:extLst>
          </p:cNvPr>
          <p:cNvSpPr/>
          <p:nvPr/>
        </p:nvSpPr>
        <p:spPr>
          <a:xfrm>
            <a:off x="5015880" y="1916832"/>
            <a:ext cx="432048" cy="41764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E5088-7547-4D56-8BC4-C62CB94906F6}"/>
              </a:ext>
            </a:extLst>
          </p:cNvPr>
          <p:cNvSpPr txBox="1"/>
          <p:nvPr/>
        </p:nvSpPr>
        <p:spPr>
          <a:xfrm>
            <a:off x="6035316" y="2418854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Местная температура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Местная скорость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Местная плотность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Интегральные значения, такие как;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Массовый расход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Сила сопротивления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Глобальная теплопередача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Вязкостное нагревание</a:t>
            </a:r>
          </a:p>
        </p:txBody>
      </p:sp>
    </p:spTree>
    <p:extLst>
      <p:ext uri="{BB962C8B-B14F-4D97-AF65-F5344CB8AC3E}">
        <p14:creationId xmlns:p14="http://schemas.microsoft.com/office/powerpoint/2010/main" val="137987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3CF96-860A-4899-8588-662AC2F0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Скольжение</a:t>
            </a:r>
          </a:p>
        </p:txBody>
      </p:sp>
      <p:pic>
        <p:nvPicPr>
          <p:cNvPr id="3" name="Shape 43">
            <a:extLst>
              <a:ext uri="{FF2B5EF4-FFF2-40B4-BE49-F238E27FC236}">
                <a16:creationId xmlns:a16="http://schemas.microsoft.com/office/drawing/2014/main" id="{448C8960-7A4C-45C2-B21E-058669CAC06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80352" y="1772816"/>
            <a:ext cx="1572895" cy="1469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8B1407-8051-4FB0-BE39-DB4B04881ABD}"/>
                  </a:ext>
                </a:extLst>
              </p:cNvPr>
              <p:cNvSpPr txBox="1"/>
              <p:nvPr/>
            </p:nvSpPr>
            <p:spPr>
              <a:xfrm>
                <a:off x="523046" y="3467064"/>
                <a:ext cx="926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≈7,0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8B1407-8051-4FB0-BE39-DB4B04881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46" y="3467064"/>
                <a:ext cx="926792" cy="276999"/>
              </a:xfrm>
              <a:prstGeom prst="rect">
                <a:avLst/>
              </a:prstGeom>
              <a:blipFill>
                <a:blip r:embed="rId3"/>
                <a:stretch>
                  <a:fillRect l="-5921" r="-5263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7D7AADD-2417-4120-B897-13E691070E18}"/>
              </a:ext>
            </a:extLst>
          </p:cNvPr>
          <p:cNvSpPr txBox="1"/>
          <p:nvPr/>
        </p:nvSpPr>
        <p:spPr>
          <a:xfrm>
            <a:off x="121462" y="4724712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dirty="0"/>
              <a:t> </a:t>
            </a:r>
            <a:r>
              <a:rPr lang="ru-RU" dirty="0"/>
              <a:t>уменьшается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BF92A-E9D7-4795-8673-F40DE9128DE8}"/>
              </a:ext>
            </a:extLst>
          </p:cNvPr>
          <p:cNvSpPr txBox="1"/>
          <p:nvPr/>
        </p:nvSpPr>
        <p:spPr>
          <a:xfrm>
            <a:off x="121462" y="39112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Скорость на входе </a:t>
            </a:r>
            <a:endParaRPr lang="en-US" dirty="0"/>
          </a:p>
          <a:p>
            <a:r>
              <a:rPr lang="ru-RU" dirty="0"/>
              <a:t>увеличена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7285C7-436C-421E-92DF-F0022267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103" y="1752751"/>
            <a:ext cx="9857993" cy="3692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391480-1BB8-4DD6-9364-428A09F8F954}"/>
              </a:ext>
            </a:extLst>
          </p:cNvPr>
          <p:cNvSpPr txBox="1"/>
          <p:nvPr/>
        </p:nvSpPr>
        <p:spPr>
          <a:xfrm>
            <a:off x="3896994" y="54038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Изменение скорости потока вдоль X-X в середине завала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86C40-A56B-4D2B-A2ED-43131D0DA18E}"/>
              </a:ext>
            </a:extLst>
          </p:cNvPr>
          <p:cNvSpPr txBox="1"/>
          <p:nvPr/>
        </p:nvSpPr>
        <p:spPr>
          <a:xfrm>
            <a:off x="2259110" y="5835450"/>
            <a:ext cx="98329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Конечная скорость скольжения на стенке из-за разрежения</a:t>
            </a:r>
          </a:p>
          <a:p>
            <a:r>
              <a:rPr lang="ru-RU" dirty="0"/>
              <a:t>Максимальная скорость возникает в среднем сечении, которое увеличивается в результате разрежения.</a:t>
            </a:r>
          </a:p>
        </p:txBody>
      </p:sp>
    </p:spTree>
    <p:extLst>
      <p:ext uri="{BB962C8B-B14F-4D97-AF65-F5344CB8AC3E}">
        <p14:creationId xmlns:p14="http://schemas.microsoft.com/office/powerpoint/2010/main" val="322892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Медицинское оформление (16:9)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0152_TF02901024" id="{D3FB73DA-77DE-4484-8776-52724816BD57}" vid="{56BAE48E-6669-4001-8E1C-1E9B5D1EADDA}"/>
    </a:ext>
  </a:extLst>
</a:theme>
</file>

<file path=ppt/theme/theme2.xml><?xml version="1.0" encoding="utf-8"?>
<a:theme xmlns:a="http://schemas.openxmlformats.org/drawingml/2006/main" name="Тема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в стиле медицины (широкоэкранный формат)</Template>
  <TotalTime>20866</TotalTime>
  <Words>2217</Words>
  <Application>Microsoft Office PowerPoint</Application>
  <PresentationFormat>Широкоэкранный</PresentationFormat>
  <Paragraphs>473</Paragraphs>
  <Slides>67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3" baseType="lpstr">
      <vt:lpstr>Arial</vt:lpstr>
      <vt:lpstr>Cambria Math</vt:lpstr>
      <vt:lpstr>Franklin Gothic Medium</vt:lpstr>
      <vt:lpstr>Microsoft Sans Serif</vt:lpstr>
      <vt:lpstr>Times New Roman</vt:lpstr>
      <vt:lpstr>Медицинское оформление (16:9)</vt:lpstr>
      <vt:lpstr>Задачи и технологии микрофлуидики</vt:lpstr>
      <vt:lpstr>Поток газа через короткие каналы  и фильтры</vt:lpstr>
      <vt:lpstr>Поток газа через короткие каналы  и фильтры</vt:lpstr>
      <vt:lpstr>Микрофильтры</vt:lpstr>
      <vt:lpstr>Детали модели</vt:lpstr>
      <vt:lpstr>Сетка</vt:lpstr>
      <vt:lpstr>Спектральная дискретизация элементов</vt:lpstr>
      <vt:lpstr>Параметрическое исследование</vt:lpstr>
      <vt:lpstr>Скольжение</vt:lpstr>
      <vt:lpstr>Эффект разрежения</vt:lpstr>
      <vt:lpstr>Влияние разрежения на трение скольжения</vt:lpstr>
      <vt:lpstr>Влияние разрежения на распределение давления</vt:lpstr>
      <vt:lpstr>Эффект разрежения</vt:lpstr>
      <vt:lpstr>Эффект сжимаемости</vt:lpstr>
      <vt:lpstr>Эффект сжимаемости</vt:lpstr>
      <vt:lpstr>Сила сопротивления</vt:lpstr>
      <vt:lpstr>Вязкостное нагревание</vt:lpstr>
      <vt:lpstr>Законы масштабирования для микрофильтров</vt:lpstr>
      <vt:lpstr>Итог</vt:lpstr>
      <vt:lpstr>Внешние потоки</vt:lpstr>
      <vt:lpstr>Внешние потоки</vt:lpstr>
      <vt:lpstr>Поток обтекающий цилиндр</vt:lpstr>
      <vt:lpstr>Обтекание сферы</vt:lpstr>
      <vt:lpstr>Сфера в трубе</vt:lpstr>
      <vt:lpstr>Сфера в трубе</vt:lpstr>
      <vt:lpstr>потоки жидкости</vt:lpstr>
      <vt:lpstr>Потоки жидкости</vt:lpstr>
      <vt:lpstr>Типичные параметры электрокинетических явлений</vt:lpstr>
      <vt:lpstr>Диффузия</vt:lpstr>
      <vt:lpstr>Диффузия</vt:lpstr>
      <vt:lpstr>Концепция двойного электрического слоя</vt:lpstr>
      <vt:lpstr>Концепция двойного электрического слоя</vt:lpstr>
      <vt:lpstr>Несжимаемый поток с электрокинетическими силами</vt:lpstr>
      <vt:lpstr>Уравнение сохранения видов</vt:lpstr>
      <vt:lpstr>Мобильность</vt:lpstr>
      <vt:lpstr>Уравнения и переменные</vt:lpstr>
      <vt:lpstr>Дзета-потенциал границы раздела поверхность-жидкость</vt:lpstr>
      <vt:lpstr>потоки жидкости</vt:lpstr>
      <vt:lpstr>Анализ 1-D уравнения Пуассона-Больцмана</vt:lpstr>
      <vt:lpstr>Распределение потенциала по каналу</vt:lpstr>
      <vt:lpstr>Пристеночное распределение потенциала</vt:lpstr>
      <vt:lpstr>Новые концепции электроосмотических течений по аналогии с теорией пограничного слоя</vt:lpstr>
      <vt:lpstr>Несжимаемый поток с электрокинетическими силами</vt:lpstr>
      <vt:lpstr>Чистый электроосмотический поток в канале</vt:lpstr>
      <vt:lpstr>Распределение рядом со стенкой</vt:lpstr>
      <vt:lpstr>Смешанный электроосмотический канал / канал, управляемый давлением</vt:lpstr>
      <vt:lpstr>Смешанный канал</vt:lpstr>
      <vt:lpstr>Смешанный канал</vt:lpstr>
      <vt:lpstr>Смешанный канал</vt:lpstr>
      <vt:lpstr>Смешанный канал</vt:lpstr>
      <vt:lpstr>Смешанное электроосмотическое/управляемое давлением распределение давления и скорости в канале</vt:lpstr>
      <vt:lpstr>Смешанное электроосмотическое/управляемое давлением распределение давления и скорости в канале</vt:lpstr>
      <vt:lpstr>Чистый электроосмотический поток</vt:lpstr>
      <vt:lpstr>Электроосмотическое управление потоком в поперечном канале</vt:lpstr>
      <vt:lpstr>Скалярное транспортное управление со смешанным электроосмотическим потоком/потоком, управляемым давлением</vt:lpstr>
      <vt:lpstr>Электроосмотическое течение в желобчатом канале</vt:lpstr>
      <vt:lpstr>Сравнение численных результатов с μ-PIV в желобчатых каналах</vt:lpstr>
      <vt:lpstr>Электроосмотический поток: экспериментальные результаты в сложных геометрических формах</vt:lpstr>
      <vt:lpstr>электроосмос в переменном токе</vt:lpstr>
      <vt:lpstr>Периодические во времени электроосмотические потоки</vt:lpstr>
      <vt:lpstr>Аналитическое решение периодического во времени электроосмотического потока</vt:lpstr>
      <vt:lpstr>Профиль скоростей</vt:lpstr>
      <vt:lpstr>Распределение скоростей как функция времени</vt:lpstr>
      <vt:lpstr>Вторая проблема Стокса</vt:lpstr>
      <vt:lpstr>Пристеночные профили скоростей: сравнение с ограниченными слоями Стокса</vt:lpstr>
      <vt:lpstr>Условие согласования потоков</vt:lpstr>
      <vt:lpstr>Смешивание, вызванное электрокинетической нестабильностью.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Современный статус проблем создания искусственного сердца и других внутренних органов</dc:title>
  <dc:creator>Ilya Juhnowski</dc:creator>
  <cp:lastModifiedBy>Ilya Juhnowski</cp:lastModifiedBy>
  <cp:revision>342</cp:revision>
  <dcterms:created xsi:type="dcterms:W3CDTF">2022-02-13T13:06:37Z</dcterms:created>
  <dcterms:modified xsi:type="dcterms:W3CDTF">2022-03-07T11:33:51Z</dcterms:modified>
</cp:coreProperties>
</file>